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sldIdLst>
    <p:sldId id="256" r:id="rId2"/>
    <p:sldId id="260" r:id="rId3"/>
    <p:sldId id="270" r:id="rId4"/>
    <p:sldId id="263" r:id="rId5"/>
    <p:sldId id="274" r:id="rId6"/>
    <p:sldId id="261" r:id="rId7"/>
    <p:sldId id="271" r:id="rId8"/>
    <p:sldId id="262" r:id="rId9"/>
    <p:sldId id="272" r:id="rId10"/>
    <p:sldId id="266" r:id="rId11"/>
    <p:sldId id="267" r:id="rId12"/>
    <p:sldId id="273" r:id="rId13"/>
    <p:sldId id="264" r:id="rId14"/>
    <p:sldId id="276" r:id="rId15"/>
    <p:sldId id="278" r:id="rId16"/>
    <p:sldId id="265" r:id="rId17"/>
    <p:sldId id="257" r:id="rId18"/>
    <p:sldId id="269" r:id="rId19"/>
    <p:sldId id="259" r:id="rId20"/>
    <p:sldId id="277" r:id="rId21"/>
    <p:sldId id="275" r:id="rId22"/>
    <p:sldId id="25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D915-8C88-448C-989A-F41B1BD68D8D}" type="datetimeFigureOut">
              <a:rPr lang="hr-HR" smtClean="0"/>
              <a:t>21.4.2022.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42476C0-9E96-4F31-9C92-176D5CC157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6051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D915-8C88-448C-989A-F41B1BD68D8D}" type="datetimeFigureOut">
              <a:rPr lang="hr-HR" smtClean="0"/>
              <a:t>21.4.2022.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42476C0-9E96-4F31-9C92-176D5CC157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8887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D915-8C88-448C-989A-F41B1BD68D8D}" type="datetimeFigureOut">
              <a:rPr lang="hr-HR" smtClean="0"/>
              <a:t>21.4.2022.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42476C0-9E96-4F31-9C92-176D5CC1579C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2615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D915-8C88-448C-989A-F41B1BD68D8D}" type="datetimeFigureOut">
              <a:rPr lang="hr-HR" smtClean="0"/>
              <a:t>21.4.2022.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42476C0-9E96-4F31-9C92-176D5CC157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1479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D915-8C88-448C-989A-F41B1BD68D8D}" type="datetimeFigureOut">
              <a:rPr lang="hr-HR" smtClean="0"/>
              <a:t>21.4.2022.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42476C0-9E96-4F31-9C92-176D5CC1579C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4581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D915-8C88-448C-989A-F41B1BD68D8D}" type="datetimeFigureOut">
              <a:rPr lang="hr-HR" smtClean="0"/>
              <a:t>21.4.2022.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42476C0-9E96-4F31-9C92-176D5CC157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7373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D915-8C88-448C-989A-F41B1BD68D8D}" type="datetimeFigureOut">
              <a:rPr lang="hr-HR" smtClean="0"/>
              <a:t>21.4.2022.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76C0-9E96-4F31-9C92-176D5CC157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4877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D915-8C88-448C-989A-F41B1BD68D8D}" type="datetimeFigureOut">
              <a:rPr lang="hr-HR" smtClean="0"/>
              <a:t>21.4.2022.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76C0-9E96-4F31-9C92-176D5CC157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476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D915-8C88-448C-989A-F41B1BD68D8D}" type="datetimeFigureOut">
              <a:rPr lang="hr-HR" smtClean="0"/>
              <a:t>21.4.2022.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76C0-9E96-4F31-9C92-176D5CC157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8712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D915-8C88-448C-989A-F41B1BD68D8D}" type="datetimeFigureOut">
              <a:rPr lang="hr-HR" smtClean="0"/>
              <a:t>21.4.2022.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42476C0-9E96-4F31-9C92-176D5CC157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86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D915-8C88-448C-989A-F41B1BD68D8D}" type="datetimeFigureOut">
              <a:rPr lang="hr-HR" smtClean="0"/>
              <a:t>21.4.2022.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42476C0-9E96-4F31-9C92-176D5CC157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9839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D915-8C88-448C-989A-F41B1BD68D8D}" type="datetimeFigureOut">
              <a:rPr lang="hr-HR" smtClean="0"/>
              <a:t>21.4.2022.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42476C0-9E96-4F31-9C92-176D5CC157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832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D915-8C88-448C-989A-F41B1BD68D8D}" type="datetimeFigureOut">
              <a:rPr lang="hr-HR" smtClean="0"/>
              <a:t>21.4.2022.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76C0-9E96-4F31-9C92-176D5CC157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718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D915-8C88-448C-989A-F41B1BD68D8D}" type="datetimeFigureOut">
              <a:rPr lang="hr-HR" smtClean="0"/>
              <a:t>21.4.2022.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76C0-9E96-4F31-9C92-176D5CC157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2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D915-8C88-448C-989A-F41B1BD68D8D}" type="datetimeFigureOut">
              <a:rPr lang="hr-HR" smtClean="0"/>
              <a:t>21.4.2022.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76C0-9E96-4F31-9C92-176D5CC157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1968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D915-8C88-448C-989A-F41B1BD68D8D}" type="datetimeFigureOut">
              <a:rPr lang="hr-HR" smtClean="0"/>
              <a:t>21.4.2022.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42476C0-9E96-4F31-9C92-176D5CC157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45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3D915-8C88-448C-989A-F41B1BD68D8D}" type="datetimeFigureOut">
              <a:rPr lang="hr-HR" smtClean="0"/>
              <a:t>21.4.2022.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42476C0-9E96-4F31-9C92-176D5CC157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727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.math.hr/old/egipat/index.html" TargetMode="External"/><Relationship Id="rId2" Type="http://schemas.openxmlformats.org/officeDocument/2006/relationships/hyperlink" Target="http://web.studenti.math.pmf.unizg.hr/~tkrog/uvod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athos.unios.hr/~mdjumic/uploads/diplomski/%C4%8CAL04.pdf" TargetMode="External"/><Relationship Id="rId4" Type="http://schemas.openxmlformats.org/officeDocument/2006/relationships/hyperlink" Target="https://zir.nsk.hr/islandora/object/mathos%3A387/datastream/PDF/view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024" y="1132091"/>
            <a:ext cx="10904707" cy="2387600"/>
          </a:xfrm>
        </p:spPr>
        <p:txBody>
          <a:bodyPr>
            <a:noAutofit/>
          </a:bodyPr>
          <a:lstStyle/>
          <a:p>
            <a:pPr algn="ctr"/>
            <a:r>
              <a:rPr lang="hr-HR" b="1" dirty="0" smtClean="0"/>
              <a:t>Površina pravokutnika, </a:t>
            </a:r>
            <a:r>
              <a:rPr lang="hr-HR" b="1" dirty="0" smtClean="0"/>
              <a:t>trapezoida </a:t>
            </a:r>
            <a:r>
              <a:rPr lang="hr-HR" b="1" dirty="0" smtClean="0"/>
              <a:t>i </a:t>
            </a:r>
            <a:r>
              <a:rPr lang="hr-HR" b="1" dirty="0" smtClean="0"/>
              <a:t>kruga</a:t>
            </a:r>
            <a:endParaRPr lang="hr-H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8935" y="6114926"/>
            <a:ext cx="6128426" cy="571128"/>
          </a:xfrm>
        </p:spPr>
        <p:txBody>
          <a:bodyPr/>
          <a:lstStyle/>
          <a:p>
            <a:pPr algn="l"/>
            <a:r>
              <a:rPr lang="hr-HR" sz="2000" dirty="0"/>
              <a:t>Marijana Pili, učiteljica matematike, OŠ Pušća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144" y="4310237"/>
            <a:ext cx="3262009" cy="129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0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hr-HR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984135" y="1905000"/>
            <a:ext cx="8915400" cy="3777622"/>
          </a:xfrm>
        </p:spPr>
        <p:txBody>
          <a:bodyPr>
            <a:normAutofit/>
          </a:bodyPr>
          <a:lstStyle/>
          <a:p>
            <a:r>
              <a:rPr lang="hr-HR" sz="2800" dirty="0" smtClean="0"/>
              <a:t>problem </a:t>
            </a:r>
            <a:r>
              <a:rPr lang="hr-HR" sz="2800" dirty="0"/>
              <a:t>52 iz Rhindovog papirusa zapisan na hijeroglifskom pismu</a:t>
            </a:r>
            <a:br>
              <a:rPr lang="hr-HR" sz="2800" dirty="0"/>
            </a:br>
            <a:endParaRPr lang="hr-HR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2114721" y="3303398"/>
            <a:ext cx="9868094" cy="310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8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8409" y="3824768"/>
            <a:ext cx="10760953" cy="201043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23872" y="2249331"/>
            <a:ext cx="998706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2800" dirty="0" smtClean="0"/>
              <a:t>problem </a:t>
            </a:r>
            <a:r>
              <a:rPr lang="hr-HR" sz="2800" dirty="0"/>
              <a:t>52 iz Rhindovog papirusa zapisan na hijeratskom pismu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0989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/>
              <a:t>Površina </a:t>
            </a:r>
            <a:r>
              <a:rPr lang="hr-HR" sz="4000" b="1" dirty="0" smtClean="0"/>
              <a:t>trapeza – ponovimo </a:t>
            </a:r>
            <a:endParaRPr lang="hr-HR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461097" y="2545737"/>
                <a:ext cx="9465013" cy="3354060"/>
              </a:xfrm>
            </p:spPr>
            <p:txBody>
              <a:bodyPr/>
              <a:lstStyle/>
              <a:p>
                <a:r>
                  <a:rPr lang="hr-HR" dirty="0" smtClean="0"/>
                  <a:t>površina tarpeza je polovina umnoška zbroja duljina osnovica i visine trapeza</a:t>
                </a:r>
              </a:p>
              <a:p>
                <a:endParaRPr lang="hr-HR" dirty="0"/>
              </a:p>
              <a:p>
                <a:r>
                  <a:rPr lang="hr-HR" dirty="0" smtClean="0"/>
                  <a:t>a, c – osnovice</a:t>
                </a:r>
              </a:p>
              <a:p>
                <a:r>
                  <a:rPr lang="hr-HR" dirty="0"/>
                  <a:t>b</a:t>
                </a:r>
                <a:r>
                  <a:rPr lang="hr-HR" dirty="0" smtClean="0"/>
                  <a:t>, d – krakovi </a:t>
                </a:r>
              </a:p>
              <a:p>
                <a:r>
                  <a:rPr lang="hr-HR" dirty="0"/>
                  <a:t>v</a:t>
                </a:r>
                <a:r>
                  <a:rPr lang="hr-HR" dirty="0" smtClean="0"/>
                  <a:t> – visina </a:t>
                </a:r>
              </a:p>
              <a:p>
                <a:r>
                  <a:rPr lang="hr-HR" dirty="0"/>
                  <a:t>f</a:t>
                </a:r>
                <a:r>
                  <a:rPr lang="hr-HR" dirty="0" smtClean="0"/>
                  <a:t>ormula: </a:t>
                </a:r>
                <a14:m>
                  <m:oMath xmlns:m="http://schemas.openxmlformats.org/officeDocument/2006/math">
                    <m:r>
                      <a:rPr lang="hr-H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hr-H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hr-HR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hr-HR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hr-HR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d>
                        <m:r>
                          <a:rPr lang="hr-H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∙ </m:t>
                        </m:r>
                        <m:r>
                          <a:rPr lang="hr-H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hr-H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hr-H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hr-HR" b="1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461097" y="2545737"/>
                <a:ext cx="9465013" cy="3354060"/>
              </a:xfrm>
              <a:blipFill>
                <a:blip r:embed="rId2"/>
                <a:stretch>
                  <a:fillRect l="-451" t="-109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828663" y="3333569"/>
            <a:ext cx="4196407" cy="241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69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/>
              <a:t>Površina trapezoida</a:t>
            </a:r>
            <a:endParaRPr lang="hr-HR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950" y="2004802"/>
            <a:ext cx="6342434" cy="3354060"/>
          </a:xfrm>
        </p:spPr>
        <p:txBody>
          <a:bodyPr>
            <a:normAutofit/>
          </a:bodyPr>
          <a:lstStyle/>
          <a:p>
            <a:r>
              <a:rPr lang="hr-HR" dirty="0" smtClean="0"/>
              <a:t>zapis </a:t>
            </a:r>
            <a:r>
              <a:rPr lang="hr-HR" dirty="0"/>
              <a:t>o </a:t>
            </a:r>
            <a:r>
              <a:rPr lang="hr-HR" dirty="0" smtClean="0"/>
              <a:t>računanju površine </a:t>
            </a:r>
            <a:r>
              <a:rPr lang="hr-HR" dirty="0"/>
              <a:t>trapezoida (</a:t>
            </a:r>
            <a:r>
              <a:rPr lang="hr-HR" dirty="0" smtClean="0"/>
              <a:t>općeg četverokuta</a:t>
            </a:r>
            <a:r>
              <a:rPr lang="hr-HR" dirty="0"/>
              <a:t>) </a:t>
            </a:r>
            <a:r>
              <a:rPr lang="hr-HR" dirty="0" smtClean="0"/>
              <a:t>pronađen </a:t>
            </a:r>
            <a:r>
              <a:rPr lang="hr-HR" dirty="0"/>
              <a:t>je na stijeni hrama u </a:t>
            </a:r>
            <a:r>
              <a:rPr lang="hr-HR" dirty="0" smtClean="0"/>
              <a:t>Edfuu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4448665" cy="576262"/>
          </a:xfrm>
        </p:spPr>
        <p:txBody>
          <a:bodyPr/>
          <a:lstStyle/>
          <a:p>
            <a:pPr algn="ctr"/>
            <a:r>
              <a:rPr lang="hr-HR" sz="2000" dirty="0" smtClean="0"/>
              <a:t>*trapezoid (opći četvereokut)</a:t>
            </a:r>
            <a:endParaRPr lang="hr-HR" sz="2000" dirty="0"/>
          </a:p>
        </p:txBody>
      </p:sp>
      <p:pic>
        <p:nvPicPr>
          <p:cNvPr id="7170" name="Picture 2" descr="trapezoid | Hrvatska enciklopedij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117" y="2876830"/>
            <a:ext cx="3268494" cy="196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Nova Akropola – Hram u Edfu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917" y="3037867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47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/>
              <a:t>Površina trapezoida</a:t>
            </a:r>
            <a:endParaRPr lang="hr-HR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941263" y="1969475"/>
                <a:ext cx="7363838" cy="335406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hr-HR" dirty="0" smtClean="0"/>
                  <a:t>prema zapisu, površina trapezoida jednaka je umnošku poluzbroja parova nasuprotnih stranica</a:t>
                </a:r>
              </a:p>
              <a:p>
                <a:endParaRPr lang="hr-HR" dirty="0" smtClean="0"/>
              </a:p>
              <a:p>
                <a:r>
                  <a:rPr lang="hr-HR" b="1" dirty="0" smtClean="0"/>
                  <a:t>matematičkim jezikom: </a:t>
                </a:r>
              </a:p>
              <a:p>
                <a:pPr marL="0" indent="0">
                  <a:buNone/>
                </a:pPr>
                <a:r>
                  <a:rPr lang="hr-HR" dirty="0" smtClean="0"/>
                  <a:t>površina četverokuta </a:t>
                </a:r>
                <a:r>
                  <a:rPr lang="hr-HR" dirty="0"/>
                  <a:t>sa stranicama duljina </a:t>
                </a:r>
                <a:r>
                  <a:rPr lang="hr-HR" dirty="0" smtClean="0"/>
                  <a:t>a</a:t>
                </a:r>
                <a:r>
                  <a:rPr lang="hr-HR" dirty="0"/>
                  <a:t>, b, c i d </a:t>
                </a:r>
                <a:r>
                  <a:rPr lang="hr-HR" dirty="0" smtClean="0"/>
                  <a:t>iznosi    </a:t>
                </a:r>
                <a14:m>
                  <m:oMath xmlns:m="http://schemas.openxmlformats.org/officeDocument/2006/math">
                    <m:r>
                      <a:rPr lang="hr-H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hr-H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hr-H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hr-H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hr-H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hr-H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hr-H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hr-H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hr-H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r>
                          <a:rPr lang="hr-H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hr-HR" dirty="0" smtClean="0"/>
                  <a:t>, </a:t>
                </a:r>
                <a:r>
                  <a:rPr lang="hr-HR" dirty="0"/>
                  <a:t>gdje su a i c te b i d parovi nasuprotnih </a:t>
                </a:r>
                <a:r>
                  <a:rPr lang="hr-HR" dirty="0" smtClean="0"/>
                  <a:t>stranica</a:t>
                </a:r>
              </a:p>
              <a:p>
                <a:pPr marL="0" indent="0">
                  <a:buNone/>
                </a:pPr>
                <a:endParaRPr lang="hr-HR" dirty="0" smtClean="0"/>
              </a:p>
              <a:p>
                <a:r>
                  <a:rPr lang="hr-HR" dirty="0" smtClean="0"/>
                  <a:t>ta </a:t>
                </a:r>
                <a:r>
                  <a:rPr lang="hr-HR" dirty="0"/>
                  <a:t>formula </a:t>
                </a:r>
                <a:r>
                  <a:rPr lang="hr-HR" dirty="0" smtClean="0"/>
                  <a:t>je ispravna </a:t>
                </a:r>
                <a:r>
                  <a:rPr lang="hr-HR" dirty="0"/>
                  <a:t>za pravokutnik, a za </a:t>
                </a:r>
                <a:r>
                  <a:rPr lang="hr-HR" dirty="0" smtClean="0"/>
                  <a:t>četverokute </a:t>
                </a:r>
                <a:r>
                  <a:rPr lang="hr-HR" dirty="0"/>
                  <a:t>koji malo odstupaju od pravokutnika daje zanemarivu </a:t>
                </a:r>
                <a:r>
                  <a:rPr lang="hr-HR" dirty="0" smtClean="0"/>
                  <a:t>pogrešku </a:t>
                </a:r>
                <a:r>
                  <a:rPr lang="hr-HR" dirty="0"/>
                  <a:t>za </a:t>
                </a:r>
                <a:r>
                  <a:rPr lang="hr-HR" dirty="0" smtClean="0"/>
                  <a:t>praktične svrhe</a:t>
                </a:r>
                <a:endParaRPr lang="hr-HR" dirty="0"/>
              </a:p>
              <a:p>
                <a:endParaRPr lang="hr-HR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941263" y="1969475"/>
                <a:ext cx="7363838" cy="3354060"/>
              </a:xfrm>
              <a:blipFill>
                <a:blip r:embed="rId2"/>
                <a:stretch>
                  <a:fillRect l="-662" t="-1818" b="-272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Picture 2" descr="trapezoid | Hrvatska enciklopedij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101" y="2541605"/>
            <a:ext cx="3683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56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882" y="377757"/>
            <a:ext cx="9413164" cy="1280890"/>
          </a:xfrm>
        </p:spPr>
        <p:txBody>
          <a:bodyPr/>
          <a:lstStyle/>
          <a:p>
            <a:pPr algn="ctr"/>
            <a:r>
              <a:rPr lang="hr-HR" dirty="0" smtClean="0"/>
              <a:t>Zašto je formula za površinu trapezoida ispravna za pravokutnik?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451699" cy="3358054"/>
          </a:xfrm>
        </p:spPr>
        <p:txBody>
          <a:bodyPr/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778213" y="1905000"/>
                <a:ext cx="6728415" cy="4953000"/>
              </a:xfrm>
              <a:ln>
                <a:solidFill>
                  <a:srgbClr val="00B050"/>
                </a:solidFill>
              </a:ln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hr-H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hr-H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hr-H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r-H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hr-H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r-H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hr-H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hr-H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hr-H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hr-H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r-H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hr-H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r-H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r>
                          <a:rPr lang="hr-H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hr-HR" dirty="0" smtClean="0"/>
                  <a:t>   </a:t>
                </a:r>
                <a:r>
                  <a:rPr lang="hr-HR" dirty="0" smtClean="0">
                    <a:solidFill>
                      <a:schemeClr val="tx1"/>
                    </a:solidFill>
                  </a:rPr>
                  <a:t>formula za površinu trapezoida</a:t>
                </a:r>
                <a:endParaRPr lang="hr-HR" dirty="0"/>
              </a:p>
              <a:p>
                <a:endParaRPr lang="hr-HR" dirty="0" smtClean="0"/>
              </a:p>
              <a:p>
                <a:r>
                  <a:rPr lang="hr-HR" dirty="0" smtClean="0">
                    <a:solidFill>
                      <a:schemeClr val="tx1"/>
                    </a:solidFill>
                  </a:rPr>
                  <a:t>kod </a:t>
                </a:r>
                <a:r>
                  <a:rPr lang="hr-HR" dirty="0">
                    <a:solidFill>
                      <a:schemeClr val="tx1"/>
                    </a:solidFill>
                  </a:rPr>
                  <a:t>pravokutnika su nasuprotne stranice jednakih duljina pa vrijedi</a:t>
                </a:r>
                <a:r>
                  <a:rPr lang="hr-HR" dirty="0" smtClean="0">
                    <a:solidFill>
                      <a:schemeClr val="tx1"/>
                    </a:solidFill>
                  </a:rPr>
                  <a:t>:</a:t>
                </a:r>
                <a:r>
                  <a:rPr lang="hr-HR" dirty="0" smtClean="0"/>
                  <a:t> </a:t>
                </a:r>
                <a:r>
                  <a:rPr lang="hr-HR" b="1" i="1" dirty="0" smtClean="0">
                    <a:solidFill>
                      <a:srgbClr val="00B050"/>
                    </a:solidFill>
                  </a:rPr>
                  <a:t>c = a </a:t>
                </a:r>
                <a:r>
                  <a:rPr lang="hr-HR" dirty="0" smtClean="0"/>
                  <a:t>i </a:t>
                </a:r>
                <a:r>
                  <a:rPr lang="hr-HR" b="1" i="1" dirty="0" smtClean="0">
                    <a:solidFill>
                      <a:srgbClr val="0070C0"/>
                    </a:solidFill>
                  </a:rPr>
                  <a:t>d = b</a:t>
                </a:r>
              </a:p>
              <a:p>
                <a:endParaRPr lang="hr-HR" b="1" i="1" dirty="0" smtClean="0">
                  <a:solidFill>
                    <a:srgbClr val="0070C0"/>
                  </a:solidFill>
                </a:endParaRPr>
              </a:p>
              <a:p>
                <a:r>
                  <a:rPr lang="hr-HR" dirty="0">
                    <a:solidFill>
                      <a:schemeClr val="tx1"/>
                    </a:solidFill>
                  </a:rPr>
                  <a:t>d</a:t>
                </a:r>
                <a:r>
                  <a:rPr lang="hr-HR" dirty="0" smtClean="0">
                    <a:solidFill>
                      <a:schemeClr val="tx1"/>
                    </a:solidFill>
                  </a:rPr>
                  <a:t>akle imamo: </a:t>
                </a:r>
                <a14:m>
                  <m:oMath xmlns:m="http://schemas.openxmlformats.org/officeDocument/2006/math">
                    <m:r>
                      <a:rPr lang="hr-HR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hr-H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hr-H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hr-H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r-H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hr-H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r-H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hr-H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hr-H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hr-H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hr-H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r-H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hr-H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r-H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hr-H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hr-HR" b="1" i="1" dirty="0" smtClean="0">
                  <a:solidFill>
                    <a:srgbClr val="0070C0"/>
                  </a:solidFill>
                </a:endParaRPr>
              </a:p>
              <a:p>
                <a:pPr marL="1828800" lvl="4" indent="0">
                  <a:buNone/>
                </a:pPr>
                <a:endParaRPr lang="hr-HR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1828800" lvl="4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hr-HR" sz="1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hr-HR" sz="1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hr-HR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hr-HR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hr-HR" sz="1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hr-HR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hr-HR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hr-HR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hr-HR" b="1" i="1" dirty="0" smtClean="0">
                  <a:solidFill>
                    <a:srgbClr val="0070C0"/>
                  </a:solidFill>
                </a:endParaRPr>
              </a:p>
              <a:p>
                <a:pPr marL="1828800" lvl="4" indent="0">
                  <a:buNone/>
                </a:pPr>
                <a:endParaRPr lang="hr-HR" b="1" i="1" dirty="0" smtClean="0">
                  <a:solidFill>
                    <a:srgbClr val="0070C0"/>
                  </a:solidFill>
                </a:endParaRPr>
              </a:p>
              <a:p>
                <a:pPr marL="1828800" lvl="4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hr-HR" sz="1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hr-HR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hr-HR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hr-HR" sz="1800" b="1" i="1" dirty="0">
                  <a:solidFill>
                    <a:srgbClr val="0070C0"/>
                  </a:solidFill>
                </a:endParaRPr>
              </a:p>
              <a:p>
                <a:endParaRPr lang="hr-HR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78213" y="1905000"/>
                <a:ext cx="6728415" cy="4953000"/>
              </a:xfrm>
              <a:blipFill>
                <a:blip r:embed="rId2"/>
                <a:stretch>
                  <a:fillRect l="-543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811310" y="2750833"/>
            <a:ext cx="3297728" cy="205015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268494" y="4640094"/>
            <a:ext cx="48638" cy="243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17132" y="5029200"/>
            <a:ext cx="115171" cy="1556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36984" y="4640094"/>
            <a:ext cx="66531" cy="243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770249" y="5029200"/>
            <a:ext cx="159424" cy="1556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08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/>
              <a:t>Površina kruga</a:t>
            </a:r>
            <a:endParaRPr lang="hr-HR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9150" y="2548966"/>
            <a:ext cx="5472956" cy="3354060"/>
          </a:xfrm>
        </p:spPr>
        <p:txBody>
          <a:bodyPr>
            <a:normAutofit/>
          </a:bodyPr>
          <a:lstStyle/>
          <a:p>
            <a:r>
              <a:rPr lang="hr-HR" sz="2000" dirty="0" smtClean="0"/>
              <a:t>najveće otkriće </a:t>
            </a:r>
            <a:r>
              <a:rPr lang="hr-HR" sz="2000" dirty="0"/>
              <a:t>u egipatskoj geometriji je formula za </a:t>
            </a:r>
            <a:r>
              <a:rPr lang="hr-HR" sz="2000" dirty="0" smtClean="0"/>
              <a:t>računanje površine kruga</a:t>
            </a:r>
          </a:p>
          <a:p>
            <a:endParaRPr lang="hr-HR" sz="2000" dirty="0" smtClean="0"/>
          </a:p>
          <a:p>
            <a:endParaRPr lang="hr-HR" sz="2000" dirty="0"/>
          </a:p>
          <a:p>
            <a:r>
              <a:rPr lang="hr-HR" sz="2000" dirty="0" smtClean="0"/>
              <a:t>pojavljuje se u </a:t>
            </a:r>
            <a:r>
              <a:rPr lang="hr-HR" sz="2000" dirty="0"/>
              <a:t>Rhindovom papirusu kao zadatak </a:t>
            </a:r>
            <a:r>
              <a:rPr lang="hr-HR" sz="2000" dirty="0" smtClean="0"/>
              <a:t>50</a:t>
            </a:r>
          </a:p>
          <a:p>
            <a:endParaRPr lang="hr-HR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087955" y="2143961"/>
            <a:ext cx="4416656" cy="375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1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3897" y="312825"/>
            <a:ext cx="940343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000" b="1" dirty="0" smtClean="0"/>
              <a:t>Kako su stari Egipćani računali p</a:t>
            </a:r>
            <a:r>
              <a:rPr lang="hr-HR" sz="4000" b="1" dirty="0" smtClean="0"/>
              <a:t>ovršinu kruga?</a:t>
            </a:r>
            <a:endParaRPr lang="hr-HR" sz="4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04488" y="1515893"/>
                <a:ext cx="5901127" cy="4006222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hr-HR" dirty="0"/>
                  <a:t>T</a:t>
                </a:r>
                <a:r>
                  <a:rPr lang="hr-HR" dirty="0" smtClean="0"/>
                  <a:t>raži se površina kruga s dijametrom 9 kheta.</a:t>
                </a:r>
              </a:p>
              <a:p>
                <a:pPr marL="0" indent="0">
                  <a:buNone/>
                </a:pPr>
                <a:r>
                  <a:rPr lang="hr-HR" dirty="0" smtClean="0"/>
                  <a:t>Postupak:</a:t>
                </a:r>
              </a:p>
              <a:p>
                <a:r>
                  <a:rPr lang="hr-HR" dirty="0" smtClean="0"/>
                  <a:t>uzmi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2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hr-HR" dirty="0" smtClean="0"/>
                  <a:t> dijametra</a:t>
                </a:r>
                <a:r>
                  <a:rPr lang="hr-HR" dirty="0"/>
                  <a:t>, dakle </a:t>
                </a:r>
                <a:r>
                  <a:rPr lang="hr-HR" dirty="0" smtClean="0"/>
                  <a:t>1</a:t>
                </a:r>
                <a:endParaRPr lang="hr-HR" dirty="0"/>
              </a:p>
              <a:p>
                <a:r>
                  <a:rPr lang="hr-HR" dirty="0"/>
                  <a:t>ostatak je </a:t>
                </a:r>
                <a:r>
                  <a:rPr lang="hr-HR" dirty="0" smtClean="0"/>
                  <a:t>8</a:t>
                </a:r>
                <a:endParaRPr lang="hr-HR" dirty="0"/>
              </a:p>
              <a:p>
                <a:r>
                  <a:rPr lang="hr-HR" dirty="0"/>
                  <a:t>pomnoži 8 sa </a:t>
                </a:r>
                <a:r>
                  <a:rPr lang="hr-HR" dirty="0" smtClean="0"/>
                  <a:t>8</a:t>
                </a:r>
                <a:endParaRPr lang="hr-HR" dirty="0"/>
              </a:p>
              <a:p>
                <a:r>
                  <a:rPr lang="hr-HR" dirty="0"/>
                  <a:t>dobiješ 64 i to je </a:t>
                </a:r>
                <a:r>
                  <a:rPr lang="hr-HR" dirty="0" smtClean="0"/>
                  <a:t>površina tog kruga</a:t>
                </a:r>
              </a:p>
              <a:p>
                <a:endParaRPr lang="hr-HR" dirty="0"/>
              </a:p>
              <a:p>
                <a:r>
                  <a:rPr lang="hr-HR" dirty="0"/>
                  <a:t>z</a:t>
                </a:r>
                <a:r>
                  <a:rPr lang="hr-HR" dirty="0" smtClean="0"/>
                  <a:t>apišimo postupak suvremenim </a:t>
                </a:r>
                <a:r>
                  <a:rPr lang="hr-HR" dirty="0"/>
                  <a:t>matematičkim </a:t>
                </a:r>
                <a:r>
                  <a:rPr lang="hr-HR" dirty="0" smtClean="0"/>
                  <a:t>jezikom: </a:t>
                </a:r>
                <a:endParaRPr lang="hr-HR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hr-H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r-H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r-HR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hr-HR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  <m:r>
                                <a:rPr lang="hr-H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hr-H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𝑑𝑖𝑗𝑎𝑚𝑒𝑡𝑎𝑟</m:t>
                              </m:r>
                            </m:e>
                          </m:d>
                        </m:e>
                        <m:sup>
                          <m:r>
                            <a:rPr lang="hr-H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r-H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04488" y="1515893"/>
                <a:ext cx="5901127" cy="4006222"/>
              </a:xfrm>
              <a:blipFill>
                <a:blip r:embed="rId2"/>
                <a:stretch>
                  <a:fillRect l="-723" t="-121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 descr="Izračunata rekordna dužina broja Pi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830" y="1905000"/>
            <a:ext cx="3634311" cy="241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93923" y="486039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/>
              <a:t>ako usporedimo rezultat s formulom za izračunavanje površine kruga </a:t>
            </a:r>
            <a:r>
              <a:rPr lang="hr-HR" sz="1600" i="1" dirty="0"/>
              <a:t>P</a:t>
            </a:r>
            <a:r>
              <a:rPr lang="hr-HR" sz="1600" dirty="0"/>
              <a:t> = </a:t>
            </a:r>
            <a:r>
              <a:rPr lang="hr-HR" sz="1600" i="1" dirty="0"/>
              <a:t>r</a:t>
            </a:r>
            <a:r>
              <a:rPr lang="hr-HR" sz="1600" baseline="30000" dirty="0"/>
              <a:t>2</a:t>
            </a:r>
            <a:r>
              <a:rPr lang="el-GR" sz="1600" dirty="0"/>
              <a:t>π, </a:t>
            </a:r>
            <a:r>
              <a:rPr lang="hr-HR" sz="1600" dirty="0" smtClean="0"/>
              <a:t>dobijemo zanimljiv rezultat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/>
              <a:t>stari </a:t>
            </a:r>
            <a:r>
              <a:rPr lang="hr-HR" sz="1600" dirty="0"/>
              <a:t>Egipćani su gotovo 1000 godina prije stvarnog otkrića broja </a:t>
            </a:r>
            <a:r>
              <a:rPr lang="el-GR" sz="1600" dirty="0"/>
              <a:t>π </a:t>
            </a:r>
            <a:r>
              <a:rPr lang="hr-HR" sz="1600" dirty="0"/>
              <a:t>znali njegovu približnu vrijednost jer po njihovim računima </a:t>
            </a:r>
            <a:r>
              <a:rPr lang="el-GR" sz="1600" b="1" dirty="0"/>
              <a:t>π</a:t>
            </a:r>
            <a:r>
              <a:rPr lang="el-GR" sz="1600" dirty="0"/>
              <a:t> </a:t>
            </a:r>
            <a:r>
              <a:rPr lang="hr-HR" sz="1600" dirty="0"/>
              <a:t>bi iznosio približno </a:t>
            </a:r>
            <a:r>
              <a:rPr lang="hr-HR" sz="1600" b="1" dirty="0"/>
              <a:t>3.1605</a:t>
            </a:r>
            <a:endParaRPr lang="hr-HR" sz="1600" b="1" dirty="0"/>
          </a:p>
        </p:txBody>
      </p:sp>
    </p:spTree>
    <p:extLst>
      <p:ext uri="{BB962C8B-B14F-4D97-AF65-F5344CB8AC3E}">
        <p14:creationId xmlns:p14="http://schemas.microsoft.com/office/powerpoint/2010/main" val="18986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814" y="347678"/>
            <a:ext cx="8911687" cy="1280890"/>
          </a:xfrm>
        </p:spPr>
        <p:txBody>
          <a:bodyPr>
            <a:normAutofit/>
          </a:bodyPr>
          <a:lstStyle/>
          <a:p>
            <a:r>
              <a:rPr lang="hr-HR" sz="4000" b="1" dirty="0"/>
              <a:t>Površina kruga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68389" y="1208519"/>
            <a:ext cx="10421534" cy="4111605"/>
          </a:xfrm>
        </p:spPr>
        <p:txBody>
          <a:bodyPr>
            <a:normAutofit/>
          </a:bodyPr>
          <a:lstStyle/>
          <a:p>
            <a:r>
              <a:rPr lang="pl-PL" dirty="0"/>
              <a:t>n</a:t>
            </a:r>
            <a:r>
              <a:rPr lang="pl-PL" dirty="0" smtClean="0"/>
              <a:t>ije </a:t>
            </a:r>
            <a:r>
              <a:rPr lang="pl-PL" dirty="0"/>
              <a:t>poznato kako su </a:t>
            </a:r>
            <a:r>
              <a:rPr lang="pl-PL" dirty="0" smtClean="0"/>
              <a:t>točno došli </a:t>
            </a:r>
            <a:r>
              <a:rPr lang="pl-PL" dirty="0"/>
              <a:t>do navedene formule za </a:t>
            </a:r>
            <a:r>
              <a:rPr lang="pl-PL" dirty="0" smtClean="0"/>
              <a:t>površinu kruga</a:t>
            </a:r>
          </a:p>
          <a:p>
            <a:endParaRPr lang="hr-HR" dirty="0" smtClean="0"/>
          </a:p>
          <a:p>
            <a:r>
              <a:rPr lang="hr-HR" dirty="0"/>
              <a:t>s</a:t>
            </a:r>
            <a:r>
              <a:rPr lang="hr-HR" dirty="0" smtClean="0"/>
              <a:t>kica </a:t>
            </a:r>
            <a:r>
              <a:rPr lang="hr-HR" dirty="0"/>
              <a:t>pokraj 48. zadatka na Rhindovom papirusu sugerira </a:t>
            </a:r>
            <a:r>
              <a:rPr lang="hr-HR" dirty="0" smtClean="0"/>
              <a:t>način na koji su došli </a:t>
            </a:r>
            <a:r>
              <a:rPr lang="hr-HR" dirty="0"/>
              <a:t>do </a:t>
            </a:r>
            <a:r>
              <a:rPr lang="hr-HR" dirty="0" smtClean="0"/>
              <a:t>formule</a:t>
            </a:r>
          </a:p>
          <a:p>
            <a:endParaRPr lang="hr-HR" dirty="0" smtClean="0"/>
          </a:p>
          <a:p>
            <a:r>
              <a:rPr lang="hr-HR" dirty="0" smtClean="0"/>
              <a:t>prikazuje </a:t>
            </a:r>
            <a:r>
              <a:rPr lang="hr-HR" dirty="0"/>
              <a:t>kvadrat stranice duljine 9 kheta podijeljen na osmerokut i </a:t>
            </a:r>
            <a:r>
              <a:rPr lang="hr-HR" dirty="0" smtClean="0"/>
              <a:t>četiri jednakokračna pravokutna </a:t>
            </a:r>
            <a:r>
              <a:rPr lang="hr-HR" dirty="0"/>
              <a:t>trokuta </a:t>
            </a:r>
            <a:r>
              <a:rPr lang="hr-HR" dirty="0" smtClean="0"/>
              <a:t>čije </a:t>
            </a:r>
            <a:r>
              <a:rPr lang="hr-HR" dirty="0"/>
              <a:t>su katete duljine 3 </a:t>
            </a:r>
            <a:r>
              <a:rPr lang="hr-HR" dirty="0" smtClean="0"/>
              <a:t>kheta</a:t>
            </a:r>
          </a:p>
          <a:p>
            <a:endParaRPr lang="hr-HR" dirty="0" smtClean="0"/>
          </a:p>
          <a:p>
            <a:r>
              <a:rPr lang="hr-HR" dirty="0" smtClean="0"/>
              <a:t>usporedimo </a:t>
            </a:r>
            <a:r>
              <a:rPr lang="hr-HR" dirty="0"/>
              <a:t>li tako dobiven osmerokut i </a:t>
            </a:r>
            <a:r>
              <a:rPr lang="hr-HR" dirty="0" smtClean="0"/>
              <a:t>krug </a:t>
            </a:r>
            <a:r>
              <a:rPr lang="hr-HR" dirty="0"/>
              <a:t>koji je upisan u taj isti kvadrat, </a:t>
            </a:r>
            <a:r>
              <a:rPr lang="hr-HR" dirty="0" smtClean="0"/>
              <a:t>možemo </a:t>
            </a:r>
            <a:r>
              <a:rPr lang="hr-HR" dirty="0"/>
              <a:t>vidjeti da su njihove </a:t>
            </a:r>
            <a:r>
              <a:rPr lang="hr-HR" dirty="0" smtClean="0"/>
              <a:t>površine približno jednake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944" y="4604665"/>
            <a:ext cx="5334320" cy="211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6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/>
              <a:t>Površina kruga</a:t>
            </a:r>
            <a:endParaRPr lang="hr-HR" sz="4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788059" y="1614791"/>
                <a:ext cx="8054501" cy="484437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hr-HR" dirty="0" smtClean="0"/>
                  <a:t>N</a:t>
                </a:r>
                <a:r>
                  <a:rPr lang="hr-HR" dirty="0" smtClean="0"/>
                  <a:t>ačin </a:t>
                </a:r>
                <a:r>
                  <a:rPr lang="hr-HR" dirty="0" smtClean="0"/>
                  <a:t>na </a:t>
                </a:r>
                <a:r>
                  <a:rPr lang="hr-HR" dirty="0"/>
                  <a:t>koji se može dobiti formula slična egipatskoj za površinu </a:t>
                </a:r>
                <a:r>
                  <a:rPr lang="hr-HR" dirty="0" smtClean="0"/>
                  <a:t>kruga:</a:t>
                </a:r>
              </a:p>
              <a:p>
                <a:r>
                  <a:rPr lang="hr-HR" dirty="0" smtClean="0"/>
                  <a:t> </a:t>
                </a:r>
                <a:r>
                  <a:rPr lang="hr-HR" dirty="0"/>
                  <a:t>u</a:t>
                </a:r>
                <a:r>
                  <a:rPr lang="hr-HR" dirty="0" smtClean="0"/>
                  <a:t>spoređujemo </a:t>
                </a:r>
                <a:r>
                  <a:rPr lang="hr-HR" dirty="0"/>
                  <a:t>krug s </a:t>
                </a:r>
                <a:r>
                  <a:rPr lang="hr-HR" dirty="0" smtClean="0"/>
                  <a:t>kvadratom</a:t>
                </a:r>
                <a:endParaRPr lang="hr-HR" dirty="0" smtClean="0"/>
              </a:p>
              <a:p>
                <a:pPr lvl="0"/>
                <a:r>
                  <a:rPr lang="hr-HR" dirty="0"/>
                  <a:t>promjer kruga je 9, dakle, opiši mu kvadrat stranice duljine 9</a:t>
                </a:r>
              </a:p>
              <a:p>
                <a:pPr lvl="0"/>
                <a:r>
                  <a:rPr lang="hr-HR" dirty="0"/>
                  <a:t>podijeli svaku stranicu kvadrata na trećine</a:t>
                </a:r>
              </a:p>
              <a:p>
                <a:pPr lvl="0"/>
                <a:r>
                  <a:rPr lang="hr-HR" dirty="0"/>
                  <a:t>formiraj osmerokut kao na slici</a:t>
                </a:r>
              </a:p>
              <a:p>
                <a:pPr lvl="0"/>
                <a:r>
                  <a:rPr lang="hr-HR" dirty="0"/>
                  <a:t>površina dobivenog osmerokuta približno je jednaka površini kruga</a:t>
                </a:r>
              </a:p>
              <a:p>
                <a:pPr lvl="0"/>
                <a:r>
                  <a:rPr lang="hr-HR" dirty="0"/>
                  <a:t>površina osmerokuta jednaka je površini kvadrata umanjena za dva mala kvadrata sačinjena od 4 "odrezana" </a:t>
                </a:r>
                <a:r>
                  <a:rPr lang="hr-HR" dirty="0" smtClean="0"/>
                  <a:t>trokuta</a:t>
                </a:r>
              </a:p>
              <a:p>
                <a:pPr lvl="0"/>
                <a:endParaRPr lang="hr-HR" dirty="0"/>
              </a:p>
              <a:p>
                <a14:m>
                  <m:oMath xmlns:m="http://schemas.openxmlformats.org/officeDocument/2006/math">
                    <m:r>
                      <a:rPr lang="hr-H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hr-H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𝒐𝒔𝒎𝒆𝒓𝒐𝒌𝒖𝒕𝒂</m:t>
                        </m:r>
                      </m:e>
                    </m:d>
                    <m:r>
                      <a:rPr lang="hr-H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hr-H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hr-H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hr-H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hr-H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d>
                      <m:dPr>
                        <m:ctrlPr>
                          <a:rPr lang="hr-H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r-HR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hr-HR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hr-H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hr-H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hr-H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hr-H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hr-H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𝟔𝟑</m:t>
                    </m:r>
                    <m:r>
                      <a:rPr lang="hr-H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hr-H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𝟔𝟒</m:t>
                    </m:r>
                    <m:r>
                      <a:rPr lang="hr-H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r-H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  <m:sup>
                        <m:r>
                          <a:rPr lang="hr-H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hr-HR" b="1" dirty="0"/>
              </a:p>
              <a:p>
                <a:endParaRPr lang="hr-H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788059" y="1614791"/>
                <a:ext cx="8054501" cy="4844375"/>
              </a:xfrm>
              <a:blipFill>
                <a:blip r:embed="rId2"/>
                <a:stretch>
                  <a:fillRect l="-605" t="-755" r="-128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73" name="Picture 49" descr="volumen krnje piramid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52110" y="3889443"/>
            <a:ext cx="2857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2560" y="547687"/>
            <a:ext cx="306705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7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/>
              <a:t>Rhindov papirus</a:t>
            </a:r>
            <a:endParaRPr lang="hr-H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35" y="2217177"/>
            <a:ext cx="5817140" cy="4006222"/>
          </a:xfrm>
        </p:spPr>
        <p:txBody>
          <a:bodyPr>
            <a:normAutofit/>
          </a:bodyPr>
          <a:lstStyle/>
          <a:p>
            <a:r>
              <a:rPr lang="hr-HR" sz="2000" dirty="0"/>
              <a:t>o</a:t>
            </a:r>
            <a:r>
              <a:rPr lang="hr-HR" sz="2000" dirty="0" smtClean="0"/>
              <a:t> </a:t>
            </a:r>
            <a:r>
              <a:rPr lang="hr-HR" sz="2000" dirty="0"/>
              <a:t>staroegipatskoj matematici najviše saznajemo </a:t>
            </a:r>
            <a:r>
              <a:rPr lang="hr-HR" sz="2000" dirty="0" smtClean="0"/>
              <a:t>iz papirusa pisanih hijeroglifima</a:t>
            </a:r>
          </a:p>
          <a:p>
            <a:endParaRPr lang="hr-HR" sz="2000" dirty="0" smtClean="0"/>
          </a:p>
          <a:p>
            <a:r>
              <a:rPr lang="hr-HR" sz="2000" dirty="0" smtClean="0"/>
              <a:t> jedan od najpoznatijih je Rhindov</a:t>
            </a:r>
            <a:r>
              <a:rPr lang="hr-HR" sz="2000" dirty="0"/>
              <a:t> </a:t>
            </a:r>
            <a:r>
              <a:rPr lang="hr-HR" sz="2000" dirty="0" smtClean="0"/>
              <a:t>papirus (Ahmesov papirus) </a:t>
            </a:r>
          </a:p>
          <a:p>
            <a:endParaRPr lang="hr-HR" sz="2000" dirty="0" smtClean="0"/>
          </a:p>
          <a:p>
            <a:r>
              <a:rPr lang="hr-HR" sz="2000" dirty="0" smtClean="0"/>
              <a:t>Rhindov papirus je dobio ime po škotskom </a:t>
            </a:r>
            <a:r>
              <a:rPr lang="hr-HR" sz="2000" dirty="0"/>
              <a:t>egiptologu Alexanderu Henryju Rhindu, koji ga je kupio od Arapa 1858. godine u </a:t>
            </a:r>
            <a:r>
              <a:rPr lang="hr-HR" sz="2000" dirty="0" smtClean="0"/>
              <a:t>Luxoru</a:t>
            </a:r>
          </a:p>
        </p:txBody>
      </p:sp>
      <p:pic>
        <p:nvPicPr>
          <p:cNvPr id="1026" name="Picture 2" descr="http://web.studenti.math.pmf.unizg.hr/~tkrog/uvod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8201" y="2327343"/>
            <a:ext cx="5169245" cy="325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0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/>
              <a:t>Površina </a:t>
            </a:r>
            <a:r>
              <a:rPr lang="hr-HR" sz="4000" b="1" dirty="0" smtClean="0"/>
              <a:t>kruga – ponovimo </a:t>
            </a:r>
            <a:endParaRPr lang="hr-HR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186776" y="1872907"/>
                <a:ext cx="5648054" cy="3354060"/>
              </a:xfrm>
            </p:spPr>
            <p:txBody>
              <a:bodyPr/>
              <a:lstStyle/>
              <a:p>
                <a:r>
                  <a:rPr lang="hr-HR" dirty="0" smtClean="0"/>
                  <a:t>krug je dio ravnine omeđen kružnicom</a:t>
                </a:r>
              </a:p>
              <a:p>
                <a:endParaRPr lang="hr-HR" dirty="0" smtClean="0"/>
              </a:p>
              <a:p>
                <a:r>
                  <a:rPr lang="hr-HR" dirty="0"/>
                  <a:t>o</a:t>
                </a:r>
                <a:r>
                  <a:rPr lang="hr-HR" dirty="0" smtClean="0"/>
                  <a:t>znaka za krug: K</a:t>
                </a:r>
              </a:p>
              <a:p>
                <a:r>
                  <a:rPr lang="hr-HR" dirty="0" smtClean="0"/>
                  <a:t>oznaka za radijus (duljina polumjera): r</a:t>
                </a:r>
              </a:p>
              <a:p>
                <a:r>
                  <a:rPr lang="hr-HR" dirty="0" smtClean="0"/>
                  <a:t> </a:t>
                </a:r>
                <a14:m>
                  <m:oMath xmlns:m="http://schemas.openxmlformats.org/officeDocument/2006/math">
                    <m:r>
                      <a:rPr lang="hr-H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hr-H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≈3.14</m:t>
                    </m:r>
                  </m:oMath>
                </a14:m>
                <a:endParaRPr lang="hr-HR" dirty="0" smtClean="0"/>
              </a:p>
              <a:p>
                <a:endParaRPr lang="hr-HR" dirty="0" smtClean="0"/>
              </a:p>
              <a:p>
                <a:r>
                  <a:rPr lang="hr-HR" dirty="0"/>
                  <a:t>f</a:t>
                </a:r>
                <a:r>
                  <a:rPr lang="hr-HR" dirty="0" smtClean="0"/>
                  <a:t>ormula za površinu kruga: </a:t>
                </a:r>
                <a14:m>
                  <m:oMath xmlns:m="http://schemas.openxmlformats.org/officeDocument/2006/math">
                    <m:r>
                      <a:rPr lang="hr-H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hr-H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r-H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hr-H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hr-H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endParaRPr lang="hr-HR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186776" y="1872907"/>
                <a:ext cx="5648054" cy="3354060"/>
              </a:xfrm>
              <a:blipFill>
                <a:blip r:embed="rId2"/>
                <a:stretch>
                  <a:fillRect l="-756" t="-90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" name="Picture 2" descr="Matematika 7 - 8.1 Osnovno o kružnici i krugu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432" y="1872907"/>
            <a:ext cx="3408576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90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468467"/>
            <a:ext cx="8911687" cy="1280890"/>
          </a:xfrm>
        </p:spPr>
        <p:txBody>
          <a:bodyPr>
            <a:normAutofit/>
          </a:bodyPr>
          <a:lstStyle/>
          <a:p>
            <a:r>
              <a:rPr lang="hr-HR" sz="4000" b="1" dirty="0" smtClean="0"/>
              <a:t>Zaključak</a:t>
            </a:r>
            <a:endParaRPr lang="hr-H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193" y="1467053"/>
            <a:ext cx="8915400" cy="3777622"/>
          </a:xfrm>
        </p:spPr>
        <p:txBody>
          <a:bodyPr/>
          <a:lstStyle/>
          <a:p>
            <a:r>
              <a:rPr lang="hr-HR" dirty="0"/>
              <a:t>s</a:t>
            </a:r>
            <a:r>
              <a:rPr lang="hr-HR" dirty="0" smtClean="0"/>
              <a:t>tari Egipćani računali su površine metodama pokušaja i pogreške</a:t>
            </a:r>
          </a:p>
          <a:p>
            <a:endParaRPr lang="hr-HR" dirty="0"/>
          </a:p>
          <a:p>
            <a:r>
              <a:rPr lang="hr-HR" dirty="0"/>
              <a:t>g</a:t>
            </a:r>
            <a:r>
              <a:rPr lang="hr-HR" dirty="0" smtClean="0"/>
              <a:t>eometrija </a:t>
            </a:r>
            <a:r>
              <a:rPr lang="hr-HR" dirty="0"/>
              <a:t>tog razdoblja </a:t>
            </a:r>
            <a:r>
              <a:rPr lang="hr-HR" dirty="0" smtClean="0"/>
              <a:t>bavila se samo proračunima </a:t>
            </a:r>
            <a:r>
              <a:rPr lang="hr-HR" dirty="0"/>
              <a:t>i to ponekad </a:t>
            </a:r>
            <a:r>
              <a:rPr lang="hr-HR" dirty="0" smtClean="0"/>
              <a:t>približnim </a:t>
            </a:r>
            <a:r>
              <a:rPr lang="hr-HR" dirty="0"/>
              <a:t>za probleme koji su imali </a:t>
            </a:r>
            <a:r>
              <a:rPr lang="hr-HR" dirty="0" smtClean="0"/>
              <a:t>prakti</a:t>
            </a:r>
            <a:r>
              <a:rPr lang="hr-HR" dirty="0"/>
              <a:t>č</a:t>
            </a:r>
            <a:r>
              <a:rPr lang="hr-HR" dirty="0" smtClean="0"/>
              <a:t>nu </a:t>
            </a:r>
            <a:r>
              <a:rPr lang="hr-HR" dirty="0"/>
              <a:t>primjenu u konstrukciji objekata za svakodnevnu uporabu, na primjer silosa i nastambi, kao i u </a:t>
            </a:r>
            <a:r>
              <a:rPr lang="hr-HR" dirty="0" smtClean="0"/>
              <a:t>gradnji općenito</a:t>
            </a:r>
            <a:endParaRPr lang="hr-HR" dirty="0"/>
          </a:p>
        </p:txBody>
      </p:sp>
      <p:pic>
        <p:nvPicPr>
          <p:cNvPr id="12290" name="Picture 2" descr="EGIPATSKA CIVILIZAC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485" y="3838055"/>
            <a:ext cx="7033097" cy="281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38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/>
              <a:t>LITERATURA</a:t>
            </a:r>
            <a:endParaRPr lang="hr-HR" sz="4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00551" y="2269787"/>
            <a:ext cx="9296433" cy="3777622"/>
          </a:xfrm>
        </p:spPr>
        <p:txBody>
          <a:bodyPr/>
          <a:lstStyle/>
          <a:p>
            <a:r>
              <a:rPr lang="hr-HR" dirty="0">
                <a:hlinkClick r:id="rId2"/>
              </a:rPr>
              <a:t>http://web.studenti.math.pmf.unizg.hr/~</a:t>
            </a:r>
            <a:r>
              <a:rPr lang="hr-HR" dirty="0" smtClean="0">
                <a:hlinkClick r:id="rId2"/>
              </a:rPr>
              <a:t>tkrog/uvod.htm</a:t>
            </a:r>
            <a:endParaRPr lang="hr-HR" dirty="0" smtClean="0"/>
          </a:p>
          <a:p>
            <a:endParaRPr lang="hr-HR" dirty="0"/>
          </a:p>
          <a:p>
            <a:r>
              <a:rPr lang="hr-HR" dirty="0" smtClean="0">
                <a:hlinkClick r:id="rId3"/>
              </a:rPr>
              <a:t>http</a:t>
            </a:r>
            <a:r>
              <a:rPr lang="hr-HR" dirty="0" smtClean="0">
                <a:hlinkClick r:id="rId3"/>
              </a:rPr>
              <a:t>://</a:t>
            </a:r>
            <a:r>
              <a:rPr lang="hr-HR" dirty="0" smtClean="0">
                <a:hlinkClick r:id="rId3"/>
              </a:rPr>
              <a:t>e.math.hr/old/egipat/index.html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>
                <a:hlinkClick r:id="rId4"/>
              </a:rPr>
              <a:t>https://</a:t>
            </a:r>
            <a:r>
              <a:rPr lang="hr-HR" dirty="0" smtClean="0">
                <a:hlinkClick r:id="rId4"/>
              </a:rPr>
              <a:t>zir.nsk.hr/islandora/object/mathos%3A387/datastream/PDF/view</a:t>
            </a:r>
            <a:endParaRPr lang="hr-HR" dirty="0" smtClean="0"/>
          </a:p>
          <a:p>
            <a:endParaRPr lang="hr-HR" dirty="0"/>
          </a:p>
          <a:p>
            <a:r>
              <a:rPr lang="hr-HR" dirty="0">
                <a:hlinkClick r:id="rId5"/>
              </a:rPr>
              <a:t>http://www.mathos.unios.hr/~mdjumic/uploads/diplomski/%</a:t>
            </a:r>
            <a:r>
              <a:rPr lang="hr-HR" dirty="0" smtClean="0">
                <a:hlinkClick r:id="rId5"/>
              </a:rPr>
              <a:t>C4%8CAL04.pdf</a:t>
            </a:r>
            <a:endParaRPr lang="hr-HR" dirty="0" smtClean="0"/>
          </a:p>
          <a:p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9685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/>
              <a:t>Rhindov papirus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770" y="2126222"/>
            <a:ext cx="5612859" cy="4562273"/>
          </a:xfrm>
        </p:spPr>
        <p:txBody>
          <a:bodyPr/>
          <a:lstStyle/>
          <a:p>
            <a:r>
              <a:rPr lang="hr-HR" sz="2000" dirty="0"/>
              <a:t>napisan je oko 1650. godine pr. Kr., a njegov autor, pisar Ahmes, u njemu navodi da prepisuje starije </a:t>
            </a:r>
            <a:r>
              <a:rPr lang="hr-HR" sz="2000" dirty="0" smtClean="0"/>
              <a:t>dokumente</a:t>
            </a:r>
          </a:p>
          <a:p>
            <a:endParaRPr lang="hr-HR" sz="2000" dirty="0"/>
          </a:p>
          <a:p>
            <a:r>
              <a:rPr lang="hr-HR" sz="2000" dirty="0" smtClean="0"/>
              <a:t>Rhindov </a:t>
            </a:r>
            <a:r>
              <a:rPr lang="hr-HR" sz="2000" dirty="0"/>
              <a:t>papirus sadrži 84 matematička problema na svitku papirusa širokom oko 30 cm i dugačkom 6 </a:t>
            </a:r>
            <a:r>
              <a:rPr lang="hr-HR" sz="2000" dirty="0" smtClean="0"/>
              <a:t>m</a:t>
            </a:r>
            <a:endParaRPr lang="hr-HR" sz="2000" dirty="0"/>
          </a:p>
          <a:p>
            <a:endParaRPr lang="hr-HR" sz="2000" dirty="0"/>
          </a:p>
          <a:p>
            <a:r>
              <a:rPr lang="hr-HR" sz="2000" dirty="0"/>
              <a:t>danas se čuva u Britanskom </a:t>
            </a:r>
            <a:r>
              <a:rPr lang="hr-HR" sz="2000" dirty="0" smtClean="0"/>
              <a:t>muzeju</a:t>
            </a:r>
            <a:endParaRPr lang="hr-HR" sz="2000" dirty="0"/>
          </a:p>
          <a:p>
            <a:endParaRPr lang="hr-HR" dirty="0"/>
          </a:p>
        </p:txBody>
      </p:sp>
      <p:pic>
        <p:nvPicPr>
          <p:cNvPr id="2056" name="Picture 8" descr="http://www.educa.fmf.uni-lj.si/ro/pub/2002/ura/valentina/rhin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094" y="1367515"/>
            <a:ext cx="4578517" cy="532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44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/>
              <a:t>Rhindov papirus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9226" y="1905000"/>
            <a:ext cx="5142369" cy="3777622"/>
          </a:xfrm>
        </p:spPr>
        <p:txBody>
          <a:bodyPr>
            <a:noAutofit/>
          </a:bodyPr>
          <a:lstStyle/>
          <a:p>
            <a:r>
              <a:rPr lang="pl-PL" sz="2000" dirty="0"/>
              <a:t>u</a:t>
            </a:r>
            <a:r>
              <a:rPr lang="pl-PL" sz="2000" dirty="0" smtClean="0"/>
              <a:t> </a:t>
            </a:r>
            <a:r>
              <a:rPr lang="pl-PL" sz="2000" dirty="0"/>
              <a:t>Rhindovom papirusu zadaci od 41 do 60 odnose se na geometrijske </a:t>
            </a:r>
            <a:r>
              <a:rPr lang="pl-PL" sz="2000" dirty="0" smtClean="0"/>
              <a:t>probleme</a:t>
            </a:r>
          </a:p>
          <a:p>
            <a:endParaRPr lang="pl-PL" sz="2000" dirty="0"/>
          </a:p>
          <a:p>
            <a:r>
              <a:rPr lang="hr-HR" sz="2000" dirty="0"/>
              <a:t>p</a:t>
            </a:r>
            <a:r>
              <a:rPr lang="hr-HR" sz="2000" dirty="0" smtClean="0"/>
              <a:t>roblemi se uglavnom </a:t>
            </a:r>
            <a:r>
              <a:rPr lang="hr-HR" sz="2000" dirty="0"/>
              <a:t>bave pitanjem </a:t>
            </a:r>
            <a:r>
              <a:rPr lang="hr-HR" sz="2000" dirty="0" smtClean="0"/>
              <a:t>količine </a:t>
            </a:r>
            <a:r>
              <a:rPr lang="hr-HR" sz="2000" dirty="0"/>
              <a:t>zrna posijanog na </a:t>
            </a:r>
            <a:r>
              <a:rPr lang="hr-HR" sz="2000" dirty="0" smtClean="0"/>
              <a:t>površinama pravokutnog oblika </a:t>
            </a:r>
            <a:r>
              <a:rPr lang="hr-HR" sz="2000" dirty="0"/>
              <a:t>i </a:t>
            </a:r>
            <a:r>
              <a:rPr lang="hr-HR" sz="2000" dirty="0" smtClean="0"/>
              <a:t>uskladištenog </a:t>
            </a:r>
            <a:r>
              <a:rPr lang="hr-HR" sz="2000" dirty="0"/>
              <a:t>u </a:t>
            </a:r>
            <a:r>
              <a:rPr lang="hr-HR" sz="2000" dirty="0" smtClean="0"/>
              <a:t>bačvama</a:t>
            </a:r>
          </a:p>
          <a:p>
            <a:endParaRPr lang="hr-HR" sz="2000" dirty="0"/>
          </a:p>
          <a:p>
            <a:r>
              <a:rPr lang="hr-HR" sz="2000" dirty="0"/>
              <a:t>u</a:t>
            </a:r>
            <a:r>
              <a:rPr lang="hr-HR" sz="2000" dirty="0" smtClean="0"/>
              <a:t> Rhindovom papirusu su pronađeni zadaci/problemi vezani uz površinu pravokutnika, površinu trapezoida i površinu kruga</a:t>
            </a:r>
            <a:endParaRPr lang="hr-HR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8" name="Picture 6" descr="BBC - A History of the World - Object : Rhind Mathematical Papy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437" y="2575338"/>
            <a:ext cx="5403002" cy="303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12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7553" y="226896"/>
            <a:ext cx="8911687" cy="1280890"/>
          </a:xfrm>
        </p:spPr>
        <p:txBody>
          <a:bodyPr>
            <a:normAutofit/>
          </a:bodyPr>
          <a:lstStyle/>
          <a:p>
            <a:r>
              <a:rPr lang="hr-HR" sz="4000" b="1" dirty="0" smtClean="0"/>
              <a:t>Mjerne jedinice starih Egipćana</a:t>
            </a:r>
            <a:endParaRPr lang="hr-H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199" y="1507786"/>
            <a:ext cx="7850221" cy="48443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/>
              <a:t>Mjerne jedinice za duljinu: </a:t>
            </a:r>
            <a:endParaRPr lang="hr-HR" b="1" dirty="0" smtClean="0"/>
          </a:p>
          <a:p>
            <a:pPr marL="0" indent="0">
              <a:buNone/>
            </a:pPr>
            <a:r>
              <a:rPr lang="hr-HR" dirty="0" smtClean="0"/>
              <a:t>• </a:t>
            </a:r>
            <a:r>
              <a:rPr lang="hr-HR" b="1" dirty="0"/>
              <a:t>Kraljevski lakat </a:t>
            </a:r>
            <a:r>
              <a:rPr lang="hr-HR" dirty="0"/>
              <a:t>- glavna mjerna jedinica u arhitekturi, iznosio je otprilike 52, 5 cm 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• </a:t>
            </a:r>
            <a:r>
              <a:rPr lang="hr-HR" b="1" dirty="0"/>
              <a:t>Mali lakat </a:t>
            </a:r>
            <a:r>
              <a:rPr lang="hr-HR" dirty="0"/>
              <a:t>- otprilike duljina podlanice, iznosi otprilike 45 cm 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• </a:t>
            </a:r>
            <a:r>
              <a:rPr lang="hr-HR" b="1" dirty="0"/>
              <a:t>Dlan </a:t>
            </a:r>
            <a:r>
              <a:rPr lang="hr-HR" dirty="0"/>
              <a:t>- iznosi otprilike 7.5 cm, u jedan kraljevski lakat stane 7 dlanova 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• </a:t>
            </a:r>
            <a:r>
              <a:rPr lang="hr-HR" b="1" dirty="0"/>
              <a:t>Prst</a:t>
            </a:r>
            <a:r>
              <a:rPr lang="hr-HR" dirty="0"/>
              <a:t> - č</a:t>
            </a:r>
            <a:r>
              <a:rPr lang="hr-HR" dirty="0" smtClean="0"/>
              <a:t>etiri </a:t>
            </a:r>
            <a:r>
              <a:rPr lang="hr-HR" dirty="0"/>
              <a:t>prsta </a:t>
            </a:r>
            <a:r>
              <a:rPr lang="hr-HR" dirty="0" smtClean="0"/>
              <a:t>čine 1 dlan </a:t>
            </a:r>
          </a:p>
          <a:p>
            <a:pPr marL="0" indent="0">
              <a:buNone/>
            </a:pPr>
            <a:r>
              <a:rPr lang="hr-HR" dirty="0" smtClean="0"/>
              <a:t>• </a:t>
            </a:r>
            <a:r>
              <a:rPr lang="hr-HR" b="1" dirty="0"/>
              <a:t>Khet </a:t>
            </a:r>
            <a:r>
              <a:rPr lang="hr-HR" dirty="0"/>
              <a:t>- iznosi otprilike 52.5 m, vjeruje se da dolazi od duljine </a:t>
            </a:r>
            <a:r>
              <a:rPr lang="hr-HR" dirty="0" smtClean="0"/>
              <a:t>u</a:t>
            </a:r>
            <a:r>
              <a:rPr lang="hr-HR" dirty="0"/>
              <a:t>ž</a:t>
            </a:r>
            <a:r>
              <a:rPr lang="hr-HR" dirty="0" smtClean="0"/>
              <a:t>eta </a:t>
            </a:r>
            <a:r>
              <a:rPr lang="hr-HR" dirty="0"/>
              <a:t>sa 100 č</a:t>
            </a:r>
            <a:r>
              <a:rPr lang="hr-HR" dirty="0" smtClean="0"/>
              <a:t>vorova</a:t>
            </a:r>
            <a:r>
              <a:rPr lang="hr-HR" dirty="0"/>
              <a:t>, a razmak </a:t>
            </a:r>
            <a:r>
              <a:rPr lang="hr-HR" dirty="0" smtClean="0"/>
              <a:t>između čvorova </a:t>
            </a:r>
            <a:r>
              <a:rPr lang="hr-HR" dirty="0"/>
              <a:t>je jedan </a:t>
            </a:r>
            <a:r>
              <a:rPr lang="hr-HR" dirty="0" smtClean="0"/>
              <a:t>lakat </a:t>
            </a:r>
          </a:p>
          <a:p>
            <a:pPr marL="0" indent="0">
              <a:buNone/>
            </a:pPr>
            <a:r>
              <a:rPr lang="hr-HR" dirty="0">
                <a:sym typeface="Wingdings" panose="05000000000000000000" pitchFamily="2" charset="2"/>
              </a:rPr>
              <a:t> </a:t>
            </a:r>
            <a:r>
              <a:rPr lang="hr-HR" dirty="0" smtClean="0">
                <a:sym typeface="Wingdings" panose="05000000000000000000" pitchFamily="2" charset="2"/>
              </a:rPr>
              <a:t>         </a:t>
            </a:r>
            <a:r>
              <a:rPr lang="hr-HR" dirty="0" smtClean="0">
                <a:solidFill>
                  <a:srgbClr val="FF0000"/>
                </a:solidFill>
                <a:sym typeface="Wingdings" panose="05000000000000000000" pitchFamily="2" charset="2"/>
              </a:rPr>
              <a:t>1 khet = 100 lakata</a:t>
            </a:r>
            <a:endParaRPr lang="hr-H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b="1" dirty="0" smtClean="0"/>
              <a:t>Mjerna jedinica za površinu: </a:t>
            </a:r>
          </a:p>
          <a:p>
            <a:pPr marL="0" indent="0">
              <a:buNone/>
            </a:pPr>
            <a:r>
              <a:rPr lang="hr-HR" dirty="0" smtClean="0"/>
              <a:t>• </a:t>
            </a:r>
            <a:r>
              <a:rPr lang="hr-HR" b="1" dirty="0"/>
              <a:t>Setat</a:t>
            </a:r>
            <a:r>
              <a:rPr lang="hr-HR" dirty="0"/>
              <a:t> - jedan kvadratni khet, š</a:t>
            </a:r>
            <a:r>
              <a:rPr lang="hr-HR" dirty="0" smtClean="0"/>
              <a:t>to </a:t>
            </a:r>
            <a:r>
              <a:rPr lang="hr-HR" dirty="0"/>
              <a:t>je 10 000 kvadratnih </a:t>
            </a:r>
            <a:r>
              <a:rPr lang="hr-HR" dirty="0" smtClean="0"/>
              <a:t>lakata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420" y="1682883"/>
            <a:ext cx="3275788" cy="4367718"/>
          </a:xfrm>
        </p:spPr>
      </p:pic>
    </p:spTree>
    <p:extLst>
      <p:ext uri="{BB962C8B-B14F-4D97-AF65-F5344CB8AC3E}">
        <p14:creationId xmlns:p14="http://schemas.microsoft.com/office/powerpoint/2010/main" val="98036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/>
              <a:t>Površina pravokutnika</a:t>
            </a:r>
            <a:endParaRPr lang="hr-HR" sz="40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207614" y="1970306"/>
            <a:ext cx="4863900" cy="3933551"/>
          </a:xfrm>
        </p:spPr>
        <p:txBody>
          <a:bodyPr>
            <a:normAutofit/>
          </a:bodyPr>
          <a:lstStyle/>
          <a:p>
            <a:r>
              <a:rPr lang="hr-HR" sz="2000" dirty="0" smtClean="0"/>
              <a:t>površinu </a:t>
            </a:r>
            <a:r>
              <a:rPr lang="hr-HR" sz="2000" dirty="0"/>
              <a:t>pravokutnika stari </a:t>
            </a:r>
            <a:r>
              <a:rPr lang="hr-HR" sz="2000" dirty="0" smtClean="0"/>
              <a:t>Egipćani su računali </a:t>
            </a:r>
            <a:r>
              <a:rPr lang="hr-HR" sz="2000" dirty="0"/>
              <a:t>ispravno, kao </a:t>
            </a:r>
            <a:r>
              <a:rPr lang="hr-HR" sz="2000" dirty="0" smtClean="0"/>
              <a:t>umnožak </a:t>
            </a:r>
            <a:r>
              <a:rPr lang="hr-HR" sz="2000" dirty="0"/>
              <a:t>duljina dviju </a:t>
            </a:r>
            <a:r>
              <a:rPr lang="hr-HR" sz="2000" dirty="0" smtClean="0"/>
              <a:t>susjednih stranica</a:t>
            </a:r>
          </a:p>
          <a:p>
            <a:endParaRPr lang="hr-HR" sz="2000" dirty="0" smtClean="0"/>
          </a:p>
          <a:p>
            <a:r>
              <a:rPr lang="hr-HR" sz="2000" dirty="0" smtClean="0"/>
              <a:t>primjer </a:t>
            </a:r>
            <a:r>
              <a:rPr lang="hr-HR" sz="2000" dirty="0"/>
              <a:t>je jedan od zadataka (problema) na Rhindovom papirusu u kojem je potrebno </a:t>
            </a:r>
            <a:r>
              <a:rPr lang="hr-HR" sz="2000" dirty="0" smtClean="0"/>
              <a:t>izračunati površinu </a:t>
            </a:r>
            <a:r>
              <a:rPr lang="hr-HR" sz="2000" dirty="0"/>
              <a:t>pravokutnika sa stranicama duljina 10 kheta i 1 khet (</a:t>
            </a:r>
            <a:r>
              <a:rPr lang="hr-HR" sz="2000" dirty="0" smtClean="0"/>
              <a:t>1khet = 100 </a:t>
            </a:r>
            <a:r>
              <a:rPr lang="hr-HR" sz="2000" dirty="0"/>
              <a:t>lakata)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 descr="Tko su pismoznanci? definicij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514" y="2257606"/>
            <a:ext cx="5967682" cy="335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85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/>
              <a:t>Površina </a:t>
            </a:r>
            <a:r>
              <a:rPr lang="hr-HR" sz="4000" b="1" dirty="0" smtClean="0"/>
              <a:t>pravokutnika – ponovimo </a:t>
            </a:r>
            <a:endParaRPr lang="hr-HR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6704" y="2257606"/>
            <a:ext cx="7916870" cy="3354060"/>
          </a:xfrm>
        </p:spPr>
        <p:txBody>
          <a:bodyPr>
            <a:normAutofit/>
          </a:bodyPr>
          <a:lstStyle/>
          <a:p>
            <a:r>
              <a:rPr lang="hr-HR" sz="2000" dirty="0"/>
              <a:t>p</a:t>
            </a:r>
            <a:r>
              <a:rPr lang="hr-HR" sz="2000" dirty="0" smtClean="0"/>
              <a:t>ovršina pravokutnika je umnožak duljina susjednih stranica (umnožak duljine i širine) </a:t>
            </a:r>
          </a:p>
          <a:p>
            <a:endParaRPr lang="hr-HR" sz="2000" dirty="0" smtClean="0"/>
          </a:p>
          <a:p>
            <a:endParaRPr lang="hr-HR" sz="2000" dirty="0"/>
          </a:p>
          <a:p>
            <a:endParaRPr lang="hr-HR" sz="2000" dirty="0"/>
          </a:p>
          <a:p>
            <a:r>
              <a:rPr lang="hr-HR" sz="2000" dirty="0" smtClean="0">
                <a:solidFill>
                  <a:schemeClr val="tx1"/>
                </a:solidFill>
              </a:rPr>
              <a:t>a – duljina</a:t>
            </a:r>
          </a:p>
          <a:p>
            <a:r>
              <a:rPr lang="hr-HR" sz="2000" dirty="0">
                <a:solidFill>
                  <a:schemeClr val="tx1"/>
                </a:solidFill>
              </a:rPr>
              <a:t>b</a:t>
            </a:r>
            <a:r>
              <a:rPr lang="hr-HR" sz="2000" dirty="0" smtClean="0">
                <a:solidFill>
                  <a:schemeClr val="tx1"/>
                </a:solidFill>
              </a:rPr>
              <a:t> – širina </a:t>
            </a:r>
          </a:p>
          <a:p>
            <a:r>
              <a:rPr lang="hr-HR" sz="2000" dirty="0"/>
              <a:t>formula: </a:t>
            </a:r>
            <a:r>
              <a:rPr lang="hr-HR" sz="2000" b="1" dirty="0">
                <a:solidFill>
                  <a:srgbClr val="FF0000"/>
                </a:solidFill>
              </a:rPr>
              <a:t>P = a ∙ b</a:t>
            </a:r>
          </a:p>
          <a:p>
            <a:endParaRPr lang="hr-HR" sz="20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272431" y="3152931"/>
            <a:ext cx="4014501" cy="274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7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/>
              <a:t>Površina trapeza</a:t>
            </a:r>
            <a:endParaRPr lang="hr-HR" sz="40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479858" y="2257606"/>
            <a:ext cx="5755058" cy="3354060"/>
          </a:xfrm>
        </p:spPr>
        <p:txBody>
          <a:bodyPr>
            <a:noAutofit/>
          </a:bodyPr>
          <a:lstStyle/>
          <a:p>
            <a:r>
              <a:rPr lang="hr-HR" dirty="0" smtClean="0"/>
              <a:t>problem 52 </a:t>
            </a:r>
            <a:r>
              <a:rPr lang="hr-HR" dirty="0"/>
              <a:t>zahtijeva </a:t>
            </a:r>
            <a:r>
              <a:rPr lang="hr-HR" dirty="0" smtClean="0"/>
              <a:t>računanje površine </a:t>
            </a:r>
            <a:r>
              <a:rPr lang="hr-HR" dirty="0"/>
              <a:t>trapeza kojeg su </a:t>
            </a:r>
            <a:r>
              <a:rPr lang="hr-HR" dirty="0" smtClean="0"/>
              <a:t>Egipćani opisivali </a:t>
            </a:r>
            <a:r>
              <a:rPr lang="hr-HR" dirty="0"/>
              <a:t>kao krnji </a:t>
            </a:r>
            <a:r>
              <a:rPr lang="hr-HR" dirty="0" smtClean="0"/>
              <a:t>trokut</a:t>
            </a:r>
          </a:p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skica </a:t>
            </a:r>
            <a:r>
              <a:rPr lang="hr-HR" dirty="0"/>
              <a:t>nalikuje na </a:t>
            </a:r>
            <a:r>
              <a:rPr lang="hr-HR" dirty="0" smtClean="0"/>
              <a:t>jednakokračni </a:t>
            </a:r>
            <a:r>
              <a:rPr lang="hr-HR" dirty="0"/>
              <a:t>trapez, a sam tekst zadatka se </a:t>
            </a:r>
            <a:r>
              <a:rPr lang="hr-HR" dirty="0" smtClean="0"/>
              <a:t>može shvatiti </a:t>
            </a:r>
            <a:r>
              <a:rPr lang="hr-HR" dirty="0"/>
              <a:t>na dva bitno </a:t>
            </a:r>
            <a:r>
              <a:rPr lang="hr-HR" dirty="0" smtClean="0"/>
              <a:t>različita načina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332192" y="2053639"/>
            <a:ext cx="4736623" cy="355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1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/>
              <a:t>Površina trapeza</a:t>
            </a:r>
            <a:endParaRPr lang="hr-HR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1258" y="2320178"/>
            <a:ext cx="5398921" cy="3519749"/>
          </a:xfrm>
        </p:spPr>
        <p:txBody>
          <a:bodyPr>
            <a:normAutofit lnSpcReduction="10000"/>
          </a:bodyPr>
          <a:lstStyle/>
          <a:p>
            <a:r>
              <a:rPr lang="hr-HR" dirty="0"/>
              <a:t>zadane su duljine osnovica 4 i 6, a duljina 20 se može prevesti kao stranica (krak) ili </a:t>
            </a:r>
            <a:r>
              <a:rPr lang="hr-HR" dirty="0" smtClean="0"/>
              <a:t>visina</a:t>
            </a:r>
          </a:p>
          <a:p>
            <a:endParaRPr lang="hr-HR" dirty="0"/>
          </a:p>
          <a:p>
            <a:r>
              <a:rPr lang="hr-HR" dirty="0"/>
              <a:t>površina je dobivena kao polovica zbroja duljina osnovica pomnožena s 20, što je točno ako se radi o </a:t>
            </a:r>
            <a:r>
              <a:rPr lang="hr-HR" dirty="0" smtClean="0"/>
              <a:t>visini</a:t>
            </a:r>
          </a:p>
          <a:p>
            <a:endParaRPr lang="hr-HR" dirty="0"/>
          </a:p>
          <a:p>
            <a:r>
              <a:rPr lang="hr-HR" dirty="0"/>
              <a:t>ako je 20 duljina kraka, površina je pogrešno izračunata, ali je ta greška zanemariva u praktičnoj primjeni</a:t>
            </a:r>
          </a:p>
          <a:p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146" name="Picture 2" descr="BROJEVI U STAROM EGIPTU – I deo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750" y="2164676"/>
            <a:ext cx="5196757" cy="383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53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663</TotalTime>
  <Words>1109</Words>
  <Application>Microsoft Office PowerPoint</Application>
  <PresentationFormat>Widescreen</PresentationFormat>
  <Paragraphs>142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Cambria Math</vt:lpstr>
      <vt:lpstr>Century Gothic</vt:lpstr>
      <vt:lpstr>Wingdings</vt:lpstr>
      <vt:lpstr>Wingdings 3</vt:lpstr>
      <vt:lpstr>Wisp</vt:lpstr>
      <vt:lpstr>Površina pravokutnika, trapezoida i kruga</vt:lpstr>
      <vt:lpstr>Rhindov papirus</vt:lpstr>
      <vt:lpstr>Rhindov papirus</vt:lpstr>
      <vt:lpstr>Rhindov papirus</vt:lpstr>
      <vt:lpstr>Mjerne jedinice starih Egipćana</vt:lpstr>
      <vt:lpstr>Površina pravokutnika</vt:lpstr>
      <vt:lpstr>Površina pravokutnika – ponovimo </vt:lpstr>
      <vt:lpstr>Površina trapeza</vt:lpstr>
      <vt:lpstr>Površina trapeza</vt:lpstr>
      <vt:lpstr>PowerPoint Presentation</vt:lpstr>
      <vt:lpstr>PowerPoint Presentation</vt:lpstr>
      <vt:lpstr>Površina trapeza – ponovimo </vt:lpstr>
      <vt:lpstr>Površina trapezoida</vt:lpstr>
      <vt:lpstr>Površina trapezoida</vt:lpstr>
      <vt:lpstr>Zašto je formula za površinu trapezoida ispravna za pravokutnik?</vt:lpstr>
      <vt:lpstr>Površina kruga</vt:lpstr>
      <vt:lpstr>Kako su stari Egipćani računali površinu kruga?</vt:lpstr>
      <vt:lpstr>Površina kruga</vt:lpstr>
      <vt:lpstr>Površina kruga</vt:lpstr>
      <vt:lpstr>Površina kruga – ponovimo </vt:lpstr>
      <vt:lpstr>Zaključak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Površina pravokutnika/trapezoida i površina kruga</dc:title>
  <dc:creator>Marijana</dc:creator>
  <cp:lastModifiedBy>Marijana</cp:lastModifiedBy>
  <cp:revision>117</cp:revision>
  <dcterms:created xsi:type="dcterms:W3CDTF">2022-04-21T09:12:30Z</dcterms:created>
  <dcterms:modified xsi:type="dcterms:W3CDTF">2022-04-21T20:16:56Z</dcterms:modified>
</cp:coreProperties>
</file>