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73" r:id="rId5"/>
    <p:sldId id="268" r:id="rId6"/>
    <p:sldId id="259" r:id="rId7"/>
    <p:sldId id="271" r:id="rId8"/>
    <p:sldId id="263" r:id="rId9"/>
    <p:sldId id="275" r:id="rId10"/>
    <p:sldId id="269" r:id="rId11"/>
    <p:sldId id="257" r:id="rId12"/>
    <p:sldId id="267" r:id="rId13"/>
    <p:sldId id="264" r:id="rId14"/>
    <p:sldId id="265" r:id="rId15"/>
    <p:sldId id="266" r:id="rId16"/>
    <p:sldId id="274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6" autoAdjust="0"/>
    <p:restoredTop sz="94186" autoAdjust="0"/>
  </p:normalViewPr>
  <p:slideViewPr>
    <p:cSldViewPr snapToGrid="0">
      <p:cViewPr varScale="1">
        <p:scale>
          <a:sx n="78" d="100"/>
          <a:sy n="78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8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3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19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6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3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15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3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4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89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9ACA40-DE8B-447C-8BCC-10175E734263}" type="datetimeFigureOut">
              <a:rPr lang="hr-HR" smtClean="0"/>
              <a:t>16.3.2022.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802001-1C25-4144-9B88-234BF708EF4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-akropola.com/znanost-i-priroda/znanost/zlatni-rez/?gclid=Cj0KCQiAybaRBhDtARIsAIEG3kkZYuF1aXpn03xmOIEEO5xrYmLxRrUSFIBu8H6xny3pa-llkRZe0GQaAmcxEALw_wcB#prettyPhoto" TargetMode="External"/><Relationship Id="rId2" Type="http://schemas.openxmlformats.org/officeDocument/2006/relationships/hyperlink" Target="https://repozitorij.pmf.unizg.hr/islandora/object/pmf%3A1408/datastream/PDF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kamatka.weebly.com/dnevnik/11-istrazivanje-ljepote-zlatnim-rezom" TargetMode="External"/><Relationship Id="rId5" Type="http://schemas.openxmlformats.org/officeDocument/2006/relationships/hyperlink" Target="https://hrcak.srce.hr/file/149155" TargetMode="External"/><Relationship Id="rId4" Type="http://schemas.openxmlformats.org/officeDocument/2006/relationships/hyperlink" Target="https://www.enciklopedija.hr/natuknica.aspx?id=673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353" y="4415388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hr-HR" sz="8800" b="1" dirty="0" smtClean="0"/>
              <a:t>ZLATNI REZ</a:t>
            </a:r>
            <a:endParaRPr lang="hr-HR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20" y="5742241"/>
            <a:ext cx="5924145" cy="857003"/>
          </a:xfrm>
        </p:spPr>
        <p:txBody>
          <a:bodyPr>
            <a:normAutofit/>
          </a:bodyPr>
          <a:lstStyle/>
          <a:p>
            <a:r>
              <a:rPr lang="hr-HR" sz="2000" dirty="0"/>
              <a:t>Marijana Pili, učiteljica matematike, OŠ Pušća</a:t>
            </a: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80" y="5341369"/>
            <a:ext cx="3262009" cy="1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Zlatni rez 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689123"/>
            <a:ext cx="47548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mnogi </a:t>
            </a:r>
            <a:r>
              <a:rPr lang="hr-HR" dirty="0"/>
              <a:t>istrazivači pronašli u </a:t>
            </a:r>
            <a:r>
              <a:rPr lang="hr-HR" dirty="0" smtClean="0"/>
              <a:t>zlatni rez u staroegipatskoj </a:t>
            </a:r>
            <a:r>
              <a:rPr lang="hr-HR" dirty="0"/>
              <a:t>umjetnosti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ne postoje dokazi da su stari Egipćani znali za svojstva zlatnog reza i njegovu konstrukciju</a:t>
            </a:r>
          </a:p>
          <a:p>
            <a:endParaRPr lang="hr-HR" dirty="0"/>
          </a:p>
        </p:txBody>
      </p:sp>
      <p:pic>
        <p:nvPicPr>
          <p:cNvPr id="11266" name="Picture 2" descr="ZLATNI REZ I NJEGOVA PRIMJENA U ODIJEVANJU I MODI - PDF Free Down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2336537"/>
            <a:ext cx="5632091" cy="39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Zlatni rez u starom egiptu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278" y="2286000"/>
            <a:ext cx="709889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u </a:t>
            </a:r>
            <a:r>
              <a:rPr lang="hr-HR" dirty="0"/>
              <a:t>prikazu </a:t>
            </a:r>
            <a:r>
              <a:rPr lang="hr-HR" dirty="0" smtClean="0"/>
              <a:t>ljudskog </a:t>
            </a:r>
            <a:r>
              <a:rPr lang="hr-HR" dirty="0"/>
              <a:t>tijela </a:t>
            </a:r>
            <a:r>
              <a:rPr lang="hr-HR" dirty="0" smtClean="0"/>
              <a:t>pomoću </a:t>
            </a:r>
            <a:r>
              <a:rPr lang="hr-HR" dirty="0"/>
              <a:t>kvadratne </a:t>
            </a:r>
            <a:r>
              <a:rPr lang="hr-HR" dirty="0" smtClean="0"/>
              <a:t>mreže </a:t>
            </a:r>
            <a:r>
              <a:rPr lang="hr-HR" dirty="0"/>
              <a:t>omjer </a:t>
            </a:r>
            <a:r>
              <a:rPr lang="hr-HR" dirty="0" smtClean="0"/>
              <a:t>položaja čela </a:t>
            </a:r>
            <a:r>
              <a:rPr lang="hr-HR" dirty="0"/>
              <a:t>(18. kvadrat) i pupka (11. kvadrat) </a:t>
            </a:r>
            <a:r>
              <a:rPr lang="hr-HR" dirty="0" smtClean="0"/>
              <a:t>iznosi 1.636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/>
              <a:t>prijelazom na kvadratnu </a:t>
            </a:r>
            <a:r>
              <a:rPr lang="hr-HR" dirty="0" smtClean="0"/>
              <a:t>mrežu </a:t>
            </a:r>
            <a:r>
              <a:rPr lang="hr-HR" dirty="0"/>
              <a:t>gdje je </a:t>
            </a:r>
            <a:r>
              <a:rPr lang="hr-HR" dirty="0" smtClean="0"/>
              <a:t>čelo </a:t>
            </a:r>
            <a:r>
              <a:rPr lang="hr-HR" dirty="0"/>
              <a:t>na visini 21. kvadrata, a </a:t>
            </a:r>
            <a:r>
              <a:rPr lang="hr-HR" dirty="0" smtClean="0"/>
              <a:t>pupak </a:t>
            </a:r>
            <a:r>
              <a:rPr lang="hr-HR" dirty="0"/>
              <a:t>na visini 13. kvadrata omjer se smanjuje na 1.615 te </a:t>
            </a:r>
            <a:r>
              <a:rPr lang="hr-HR" dirty="0" smtClean="0"/>
              <a:t>tako postaje još </a:t>
            </a:r>
            <a:r>
              <a:rPr lang="hr-HR" dirty="0"/>
              <a:t>bolja aproksimacija </a:t>
            </a:r>
            <a:r>
              <a:rPr lang="hr-HR" dirty="0" smtClean="0"/>
              <a:t>vrijednosti </a:t>
            </a:r>
            <a:r>
              <a:rPr lang="hr-HR" dirty="0"/>
              <a:t>poznate pod nazivom </a:t>
            </a:r>
            <a:r>
              <a:rPr lang="hr-HR" b="1" dirty="0"/>
              <a:t>zlatni </a:t>
            </a:r>
            <a:r>
              <a:rPr lang="hr-HR" b="1" dirty="0" smtClean="0"/>
              <a:t>rez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24" y="1102164"/>
            <a:ext cx="3114439" cy="5590020"/>
          </a:xfrm>
        </p:spPr>
      </p:pic>
    </p:spTree>
    <p:extLst>
      <p:ext uri="{BB962C8B-B14F-4D97-AF65-F5344CB8AC3E}">
        <p14:creationId xmlns:p14="http://schemas.microsoft.com/office/powerpoint/2010/main" val="7928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Zlatni rez 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30" y="2310581"/>
            <a:ext cx="5406169" cy="4360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grob </a:t>
            </a:r>
            <a:r>
              <a:rPr lang="hr-HR" dirty="0"/>
              <a:t>Ramzesa IV. u Dolini </a:t>
            </a:r>
            <a:r>
              <a:rPr lang="hr-HR" dirty="0" smtClean="0"/>
              <a:t>kraljeva primjer je </a:t>
            </a:r>
            <a:r>
              <a:rPr lang="hr-HR" dirty="0"/>
              <a:t>povezivanja arhitekture i sakralne </a:t>
            </a:r>
            <a:r>
              <a:rPr lang="hr-HR" dirty="0" smtClean="0"/>
              <a:t>geometrije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Ramzes </a:t>
            </a:r>
            <a:r>
              <a:rPr lang="hr-HR" dirty="0"/>
              <a:t>IV. sahranjen je u grobnici uklesanoj u stijeni u trostrukom </a:t>
            </a:r>
            <a:r>
              <a:rPr lang="hr-HR" dirty="0" smtClean="0"/>
              <a:t>sarkofagu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sarkofag </a:t>
            </a:r>
            <a:r>
              <a:rPr lang="hr-HR" dirty="0"/>
              <a:t>u kojem se nalazilo tijelo bio je u obliku dvostrukog kvadrata, </a:t>
            </a:r>
            <a:r>
              <a:rPr lang="hr-HR" dirty="0" smtClean="0"/>
              <a:t>srednji </a:t>
            </a:r>
            <a:r>
              <a:rPr lang="hr-HR" dirty="0"/>
              <a:t>sarkofag bio je u obliku zlatnog </a:t>
            </a:r>
            <a:r>
              <a:rPr lang="hr-HR" dirty="0" smtClean="0"/>
              <a:t>pravokutnika, a treći (vanjski sarkofag) </a:t>
            </a:r>
            <a:r>
              <a:rPr lang="hr-HR" dirty="0"/>
              <a:t>sastojao se od dva </a:t>
            </a:r>
            <a:r>
              <a:rPr lang="hr-HR" dirty="0" smtClean="0"/>
              <a:t>zlatna pravokutnika</a:t>
            </a:r>
            <a:endParaRPr lang="hr-HR" dirty="0"/>
          </a:p>
        </p:txBody>
      </p:sp>
      <p:pic>
        <p:nvPicPr>
          <p:cNvPr id="4098" name="Picture 2" descr="Dolina kraljeva, Egipat: gdje je, opis, povij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04" y="2448232"/>
            <a:ext cx="5933260" cy="39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Zlatni rez u prirodi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09153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prisutan </a:t>
            </a:r>
            <a:r>
              <a:rPr lang="hr-HR" dirty="0"/>
              <a:t>je u rastu biljaka, u građi tijela životinja kao i u građi ljudskog </a:t>
            </a:r>
            <a:r>
              <a:rPr lang="hr-HR" dirty="0" smtClean="0"/>
              <a:t>tijela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primjer zlatnog reza u prirodi je prelijepa </a:t>
            </a:r>
            <a:r>
              <a:rPr lang="hr-HR" dirty="0"/>
              <a:t>kućica glavonošca iz roda </a:t>
            </a:r>
            <a:r>
              <a:rPr lang="hr-HR" i="1" dirty="0" smtClean="0"/>
              <a:t>Nautilus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mtClean="0"/>
              <a:t> </a:t>
            </a:r>
            <a:r>
              <a:rPr lang="hr-HR" dirty="0" smtClean="0"/>
              <a:t>ona </a:t>
            </a:r>
            <a:r>
              <a:rPr lang="hr-HR" dirty="0"/>
              <a:t>raste u obliku spirale koja se u svakom krugu povećava razmjerno broju </a:t>
            </a:r>
            <a:r>
              <a:rPr lang="el-GR" dirty="0" smtClean="0"/>
              <a:t>Φ</a:t>
            </a:r>
            <a:endParaRPr lang="hr-HR" dirty="0"/>
          </a:p>
        </p:txBody>
      </p:sp>
      <p:pic>
        <p:nvPicPr>
          <p:cNvPr id="2050" name="Picture 2" descr="https://nova-akropola.com/wp-content/uploads/2020/11/zlatni-rez-nauti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4" y="2187678"/>
            <a:ext cx="474377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Zlatni rez u prirodi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043" y="2158180"/>
            <a:ext cx="709731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biljke rastu prema pravilu zlatnog reza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zlatni rez možemo </a:t>
            </a:r>
            <a:r>
              <a:rPr lang="hr-HR" dirty="0"/>
              <a:t>pronaći kod svakog cvijeta s pet </a:t>
            </a:r>
            <a:r>
              <a:rPr lang="hr-HR" dirty="0" smtClean="0"/>
              <a:t>latica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porodica </a:t>
            </a:r>
            <a:r>
              <a:rPr lang="hr-HR" dirty="0"/>
              <a:t>ruža, kao i cvjetovi svih jestivih voćaka, imaju pet latica ili broj latica koji je višekratnik broja </a:t>
            </a:r>
            <a:r>
              <a:rPr lang="hr-HR" dirty="0" smtClean="0"/>
              <a:t>pet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tradicionalna </a:t>
            </a:r>
            <a:r>
              <a:rPr lang="hr-HR" dirty="0"/>
              <a:t>medicina smatra da kroz taj broj biljke daju čovjeku znak da su jestive</a:t>
            </a:r>
          </a:p>
        </p:txBody>
      </p:sp>
      <p:pic>
        <p:nvPicPr>
          <p:cNvPr id="5" name="Picture 2" descr="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34" y="585216"/>
            <a:ext cx="3972934" cy="59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60751"/>
            <a:ext cx="9720072" cy="1204255"/>
          </a:xfrm>
        </p:spPr>
        <p:txBody>
          <a:bodyPr/>
          <a:lstStyle/>
          <a:p>
            <a:r>
              <a:rPr lang="hr-HR" dirty="0" smtClean="0"/>
              <a:t>Zlatni rez i ljudsko tijelo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204" y="2068280"/>
            <a:ext cx="654671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ljudsko </a:t>
            </a:r>
            <a:r>
              <a:rPr lang="hr-HR" dirty="0"/>
              <a:t>tijelo na beskonačno mnogo načina odražava proporciju zlatnog reza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zlatnu spiralu možemo uočiti </a:t>
            </a:r>
            <a:r>
              <a:rPr lang="hr-HR" dirty="0"/>
              <a:t>u našem uhu, u stisnutoj šaci, pramenu kose, otisku prsta, pa čak i u strukturi </a:t>
            </a:r>
            <a:r>
              <a:rPr lang="hr-HR" dirty="0" smtClean="0"/>
              <a:t>DNK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odnos </a:t>
            </a:r>
            <a:r>
              <a:rPr lang="hr-HR" dirty="0"/>
              <a:t>glave prema dužini trupa te odnos dužine trupa prema dužini nogu također odražavaju proporciju zlatnoga reza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026" name="Picture 2" descr="https://blog.migk.hr/wp-content/uploads/2021/08/238676333_4172541972840737_596232258337997905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68" y="1556228"/>
            <a:ext cx="4512036" cy="50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79" y="300080"/>
            <a:ext cx="9720072" cy="899455"/>
          </a:xfrm>
        </p:spPr>
        <p:txBody>
          <a:bodyPr/>
          <a:lstStyle/>
          <a:p>
            <a:r>
              <a:rPr lang="hr-HR" dirty="0"/>
              <a:t>Zlatni rez i ljudsko tijelo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8414" y="1686989"/>
            <a:ext cx="6479458" cy="5004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ako promotrimo svoj dlan i izmjerimo dužinu jagodice npr. malog prsta, do prvog zgloba, kada tu dužinu pomnožimo s </a:t>
            </a:r>
            <a:r>
              <a:rPr lang="el-GR" dirty="0"/>
              <a:t>φ (1</a:t>
            </a:r>
            <a:r>
              <a:rPr lang="hr-HR" dirty="0"/>
              <a:t>.</a:t>
            </a:r>
            <a:r>
              <a:rPr lang="el-GR" dirty="0"/>
              <a:t>6), </a:t>
            </a:r>
            <a:r>
              <a:rPr lang="hr-HR" dirty="0"/>
              <a:t>dobit </a:t>
            </a:r>
            <a:r>
              <a:rPr lang="hr-HR" dirty="0" smtClean="0"/>
              <a:t>ćemo </a:t>
            </a:r>
            <a:r>
              <a:rPr lang="hr-HR" dirty="0"/>
              <a:t>točnu dužinu druga dva dijela malog prsta, od prvog zgloba gdje završava jagodica do mjesta gdje se prst spaja s </a:t>
            </a:r>
            <a:r>
              <a:rPr lang="hr-HR" dirty="0" smtClean="0"/>
              <a:t>dlanom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ako dužinu čitavog malog prsta pomnožimo s 1.6 dobit ćemo dužinu dlana u produžetku malog prsta, do prvog zgloba, gdje se dlan spaja s </a:t>
            </a:r>
            <a:r>
              <a:rPr lang="hr-HR" dirty="0" smtClean="0"/>
              <a:t>rukom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ako ukupnu dužinu prsta i dlana uvećamo za 1.6, dobit ćemo dužinu svoje podlaktice i niz se tako nastavlja dalje</a:t>
            </a:r>
          </a:p>
          <a:p>
            <a:endParaRPr lang="hr-HR" dirty="0"/>
          </a:p>
        </p:txBody>
      </p:sp>
      <p:pic>
        <p:nvPicPr>
          <p:cNvPr id="2052" name="Picture 4" descr="human-proportions | Golden ratio, Divine proportion, Body propor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" y="1766404"/>
            <a:ext cx="4455146" cy="50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633" y="2084832"/>
            <a:ext cx="1176921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sz="1800" dirty="0">
                <a:hlinkClick r:id="rId2"/>
              </a:rPr>
              <a:t>https://</a:t>
            </a:r>
            <a:r>
              <a:rPr lang="hr-HR" sz="1800" dirty="0" smtClean="0">
                <a:hlinkClick r:id="rId2"/>
              </a:rPr>
              <a:t>repozitorij.pmf.unizg.hr/islandora/object/pmf%3A1408/datastream/PDF/view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hlinkClick r:id="rId3"/>
              </a:rPr>
              <a:t>https://</a:t>
            </a:r>
            <a:r>
              <a:rPr lang="hr-HR" sz="1800" dirty="0" smtClean="0">
                <a:hlinkClick r:id="rId3"/>
              </a:rPr>
              <a:t>nova-akropola.com/znanost-i-priroda/znanost/zlatni-rez</a:t>
            </a:r>
            <a:r>
              <a:rPr lang="hr-HR" sz="1800" dirty="0">
                <a:hlinkClick r:id="rId3"/>
              </a:rPr>
              <a:t>/?</a:t>
            </a:r>
            <a:r>
              <a:rPr lang="hr-HR" sz="1800" dirty="0" smtClean="0">
                <a:hlinkClick r:id="rId3"/>
              </a:rPr>
              <a:t>gclid=Cj0KCQiAybaRBhDtARIsAIEG3kkZYuF1aXpn03xmOIEEO5xrYmLxRrUSFIBu8H6xny3pa-llkRZe0GQaAmcxEALw_wcB#prettyPhoto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hlinkClick r:id="rId4"/>
              </a:rPr>
              <a:t>https://</a:t>
            </a:r>
            <a:r>
              <a:rPr lang="hr-HR" sz="1800" dirty="0" smtClean="0">
                <a:hlinkClick r:id="rId4"/>
              </a:rPr>
              <a:t>www.enciklopedija.hr/natuknica.aspx?id=67302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hlinkClick r:id="rId5"/>
              </a:rPr>
              <a:t>https://</a:t>
            </a:r>
            <a:r>
              <a:rPr lang="hr-HR" sz="1800" dirty="0" smtClean="0">
                <a:hlinkClick r:id="rId5"/>
              </a:rPr>
              <a:t>hrcak.srce.hr/file/149155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hlinkClick r:id="rId6"/>
              </a:rPr>
              <a:t>http://</a:t>
            </a:r>
            <a:r>
              <a:rPr lang="hr-HR" sz="1800" dirty="0" smtClean="0">
                <a:hlinkClick r:id="rId6"/>
              </a:rPr>
              <a:t>matkamatka.weebly.com/dnevnik/11-istrazivanje-ljepote-zlatnim-rezom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Zlatni rez (božanska proporcija)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96371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za </a:t>
            </a:r>
            <a:r>
              <a:rPr lang="hr-HR" dirty="0"/>
              <a:t>dvije </a:t>
            </a:r>
            <a:r>
              <a:rPr lang="hr-HR" dirty="0" smtClean="0"/>
              <a:t>veličine kažemo </a:t>
            </a:r>
            <a:r>
              <a:rPr lang="hr-HR" dirty="0"/>
              <a:t>da su u omjeru zlatnog reza (zlatnom omjeru) ako vrijedi da se </a:t>
            </a:r>
            <a:r>
              <a:rPr lang="hr-HR" dirty="0" smtClean="0"/>
              <a:t>veći </a:t>
            </a:r>
            <a:r>
              <a:rPr lang="hr-HR" dirty="0"/>
              <a:t>dio odnosi prema manjem kao cjelina prema </a:t>
            </a:r>
            <a:r>
              <a:rPr lang="hr-HR" dirty="0" smtClean="0"/>
              <a:t>većem dijelu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numeričku </a:t>
            </a:r>
            <a:r>
              <a:rPr lang="hr-HR" dirty="0"/>
              <a:t>vrijednost zlatnog </a:t>
            </a:r>
            <a:r>
              <a:rPr lang="hr-HR" dirty="0" smtClean="0"/>
              <a:t>reza označavamo </a:t>
            </a:r>
            <a:r>
              <a:rPr lang="hr-HR" dirty="0"/>
              <a:t>s </a:t>
            </a:r>
            <a:r>
              <a:rPr lang="hr-HR" dirty="0" smtClean="0"/>
              <a:t>grčkim slovom </a:t>
            </a:r>
            <a:r>
              <a:rPr lang="el-GR" dirty="0" smtClean="0"/>
              <a:t>Φ</a:t>
            </a:r>
            <a:r>
              <a:rPr lang="hr-HR" dirty="0" smtClean="0"/>
              <a:t> (čitamo fi) i približno iznosi 1.618</a:t>
            </a:r>
            <a:endParaRPr lang="hr-HR" dirty="0"/>
          </a:p>
        </p:txBody>
      </p:sp>
      <p:pic>
        <p:nvPicPr>
          <p:cNvPr id="7170" name="Picture 2" descr="ZLATNI REZ I NJEGOVA PRIMJENA U ODIJEVANJU I MODI - PDF Free Down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02" y="2286000"/>
            <a:ext cx="3304286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958487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za dužinu kažemo </a:t>
            </a:r>
            <a:r>
              <a:rPr lang="hr-HR" dirty="0"/>
              <a:t>da je jednom svojom </a:t>
            </a:r>
            <a:r>
              <a:rPr lang="hr-HR" dirty="0" smtClean="0"/>
              <a:t>točkom </a:t>
            </a:r>
            <a:r>
              <a:rPr lang="hr-HR" dirty="0"/>
              <a:t>podijeljena u omjeru zlatnog </a:t>
            </a:r>
            <a:r>
              <a:rPr lang="hr-HR" dirty="0" smtClean="0"/>
              <a:t>reza </a:t>
            </a:r>
            <a:r>
              <a:rPr lang="hr-HR" dirty="0"/>
              <a:t>ako se cijela </a:t>
            </a:r>
            <a:r>
              <a:rPr lang="hr-HR" dirty="0" smtClean="0"/>
              <a:t>dužina </a:t>
            </a:r>
            <a:r>
              <a:rPr lang="hr-HR" dirty="0"/>
              <a:t>odnosi prema </a:t>
            </a:r>
            <a:r>
              <a:rPr lang="hr-HR" dirty="0" smtClean="0"/>
              <a:t>većem </a:t>
            </a:r>
            <a:r>
              <a:rPr lang="hr-HR" dirty="0"/>
              <a:t>dijelu kao </a:t>
            </a:r>
            <a:r>
              <a:rPr lang="hr-HR" dirty="0" smtClean="0"/>
              <a:t>veći </a:t>
            </a:r>
            <a:r>
              <a:rPr lang="hr-HR" dirty="0"/>
              <a:t>dio prema </a:t>
            </a:r>
            <a:r>
              <a:rPr lang="hr-HR" dirty="0" smtClean="0"/>
              <a:t>manjem dijelu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sz="2800" b="1" dirty="0" smtClean="0"/>
              <a:t>(a+b) : a = a : b</a:t>
            </a:r>
            <a:endParaRPr lang="hr-HR" sz="2800" b="1" dirty="0"/>
          </a:p>
        </p:txBody>
      </p:sp>
      <p:pic>
        <p:nvPicPr>
          <p:cNvPr id="5122" name="Picture 2" descr="Zlatni re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04" y="3314453"/>
            <a:ext cx="4837795" cy="22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The Golden Ratio, paranormal, conjuring, haunted, ghos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86" y="1032386"/>
            <a:ext cx="8013356" cy="53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Zlatna spirala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7411" y="3346901"/>
            <a:ext cx="47548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zlatna spirala - </a:t>
            </a:r>
            <a:r>
              <a:rPr lang="hr-HR" dirty="0"/>
              <a:t>omjer među duljinama stranica susjednih kvadrata kroz koje prolazi spirala je zlatni </a:t>
            </a:r>
            <a:r>
              <a:rPr lang="hr-HR" dirty="0" smtClean="0"/>
              <a:t>rez</a:t>
            </a:r>
            <a:endParaRPr lang="hr-HR" dirty="0"/>
          </a:p>
        </p:txBody>
      </p:sp>
      <p:pic>
        <p:nvPicPr>
          <p:cNvPr id="3074" name="Picture 2" descr="ilustrac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0" y="2412197"/>
            <a:ext cx="4969833" cy="30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09" y="418067"/>
            <a:ext cx="9720072" cy="1164926"/>
          </a:xfrm>
        </p:spPr>
        <p:txBody>
          <a:bodyPr/>
          <a:lstStyle/>
          <a:p>
            <a:r>
              <a:rPr lang="hr-HR" dirty="0" smtClean="0"/>
              <a:t>Gdje se pojavljuje zlatni rez?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203" y="2217174"/>
            <a:ext cx="857215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zlatni </a:t>
            </a:r>
            <a:r>
              <a:rPr lang="hr-HR" dirty="0"/>
              <a:t>rez se č</a:t>
            </a:r>
            <a:r>
              <a:rPr lang="hr-HR" dirty="0" smtClean="0"/>
              <a:t>esto </a:t>
            </a:r>
            <a:r>
              <a:rPr lang="hr-HR" dirty="0"/>
              <a:t>pojavljuje u geometriji, ali i </a:t>
            </a:r>
            <a:r>
              <a:rPr lang="hr-HR" dirty="0" smtClean="0"/>
              <a:t>općenito </a:t>
            </a:r>
            <a:r>
              <a:rPr lang="hr-HR" dirty="0"/>
              <a:t>u </a:t>
            </a:r>
            <a:r>
              <a:rPr lang="hr-HR" dirty="0" smtClean="0"/>
              <a:t>matematici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Oblik i mj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28" y="2938226"/>
            <a:ext cx="6480434" cy="37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0584"/>
            <a:ext cx="9720072" cy="1499616"/>
          </a:xfrm>
        </p:spPr>
        <p:txBody>
          <a:bodyPr/>
          <a:lstStyle/>
          <a:p>
            <a:r>
              <a:rPr lang="hr-HR" dirty="0"/>
              <a:t>Gdje se pojavljuje zlatni rez?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38" y="1770200"/>
            <a:ext cx="624191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često </a:t>
            </a:r>
            <a:r>
              <a:rPr lang="hr-HR" dirty="0"/>
              <a:t>se pojavljuje u arhitekturi i umjetnosti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u </a:t>
            </a:r>
            <a:r>
              <a:rPr lang="hr-HR" dirty="0"/>
              <a:t>arhitekturi i umjetnosti zlatni rez se smatrao idealnom proporcijom i poistovjećivao se sa skladom</a:t>
            </a:r>
          </a:p>
          <a:p>
            <a:endParaRPr lang="hr-HR" dirty="0"/>
          </a:p>
        </p:txBody>
      </p:sp>
      <p:pic>
        <p:nvPicPr>
          <p:cNvPr id="5" name="Content Placeholder 4" descr="11. Ljepota i zlatni rez - MatkaMat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0" y="3781880"/>
            <a:ext cx="5162767" cy="28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63" y="1514561"/>
            <a:ext cx="3569891" cy="50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Zlatni pravokutnik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zlatni </a:t>
            </a:r>
            <a:r>
              <a:rPr lang="hr-HR" dirty="0"/>
              <a:t>pravokutnik je onaj pravokutnik kod kojeg je omjer duže i kraće stranice jednak </a:t>
            </a:r>
            <a:r>
              <a:rPr lang="el-GR" dirty="0" smtClean="0"/>
              <a:t>Φ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na </a:t>
            </a:r>
            <a:r>
              <a:rPr lang="hr-HR" dirty="0"/>
              <a:t>slici je prikazana geometrijska konstrukcija zlatnog pravokutnika iz </a:t>
            </a:r>
            <a:r>
              <a:rPr lang="hr-HR" dirty="0" smtClean="0"/>
              <a:t>kvadrata</a:t>
            </a:r>
            <a:endParaRPr lang="hr-HR" dirty="0"/>
          </a:p>
        </p:txBody>
      </p:sp>
      <p:pic>
        <p:nvPicPr>
          <p:cNvPr id="1026" name="Picture 2" descr="zlatni-rez-konstrukc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86" y="2224766"/>
            <a:ext cx="4754562" cy="38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03" y="201758"/>
            <a:ext cx="9720072" cy="899455"/>
          </a:xfrm>
        </p:spPr>
        <p:txBody>
          <a:bodyPr/>
          <a:lstStyle/>
          <a:p>
            <a:r>
              <a:rPr lang="hr-HR" dirty="0" smtClean="0"/>
              <a:t>Konstrukcija zlatnog pravokutnika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48748" y="1373609"/>
                <a:ext cx="6559909" cy="528975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r-HR" dirty="0" smtClean="0"/>
                  <a:t>1. Odredimo točku E koja je polovište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dirty="0" smtClean="0"/>
                  <a:t> </a:t>
                </a:r>
                <a:r>
                  <a:rPr lang="hr-HR" dirty="0"/>
                  <a:t>kvadrata ABCD</a:t>
                </a:r>
                <a:r>
                  <a:rPr lang="hr-HR" dirty="0" smtClean="0"/>
                  <a:t>.</a:t>
                </a:r>
              </a:p>
              <a:p>
                <a:r>
                  <a:rPr lang="hr-HR" dirty="0"/>
                  <a:t/>
                </a:r>
                <a:br>
                  <a:rPr lang="hr-HR" dirty="0"/>
                </a:br>
                <a:r>
                  <a:rPr lang="hr-HR" dirty="0"/>
                  <a:t>2. Povučemo dužinu koja spaja točke C i E</a:t>
                </a:r>
                <a:r>
                  <a:rPr lang="hr-HR" dirty="0" smtClean="0"/>
                  <a:t>.</a:t>
                </a:r>
              </a:p>
              <a:p>
                <a:r>
                  <a:rPr lang="hr-HR" dirty="0"/>
                  <a:t/>
                </a:r>
                <a:br>
                  <a:rPr lang="hr-HR" dirty="0"/>
                </a:br>
                <a:r>
                  <a:rPr lang="hr-HR" dirty="0"/>
                  <a:t>3. Šestarom </a:t>
                </a:r>
                <a:r>
                  <a:rPr lang="hr-HR" dirty="0" smtClean="0"/>
                  <a:t>konstruiramo </a:t>
                </a:r>
                <a:r>
                  <a:rPr lang="hr-HR" dirty="0" smtClean="0"/>
                  <a:t>kružnicu </a:t>
                </a:r>
                <a:r>
                  <a:rPr lang="hr-HR" dirty="0"/>
                  <a:t>sa središtem u točki E i </a:t>
                </a:r>
                <a:r>
                  <a:rPr lang="hr-HR" dirty="0" smtClean="0"/>
                  <a:t>radijusom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</m:oMath>
                </a14:m>
                <a:r>
                  <a:rPr lang="hr-HR" dirty="0" smtClean="0"/>
                  <a:t>. 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4. </a:t>
                </a:r>
                <a:r>
                  <a:rPr lang="hr-HR" dirty="0" smtClean="0"/>
                  <a:t>Kružnica </a:t>
                </a:r>
                <a:r>
                  <a:rPr lang="hr-HR" dirty="0" smtClean="0"/>
                  <a:t>i polupravac BA sijeku se u točki </a:t>
                </a:r>
                <a:r>
                  <a:rPr lang="hr-HR" dirty="0"/>
                  <a:t>F. </a:t>
                </a:r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 smtClean="0"/>
                  <a:t>5. Pravokutnik </a:t>
                </a:r>
                <a:r>
                  <a:rPr lang="hr-HR" dirty="0"/>
                  <a:t>BDGF je zlatni pravokutnik</a:t>
                </a:r>
                <a:r>
                  <a:rPr lang="hr-HR" dirty="0" smtClean="0"/>
                  <a:t>.</a:t>
                </a:r>
              </a:p>
              <a:p>
                <a:endParaRPr lang="hr-HR" dirty="0"/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hr-HR" dirty="0">
                    <a:sym typeface="Wingdings" panose="05000000000000000000" pitchFamily="2" charset="2"/>
                  </a:rPr>
                  <a:t> </a:t>
                </a:r>
                <a:r>
                  <a:rPr lang="hr-HR" dirty="0" smtClean="0">
                    <a:sym typeface="Wingdings" panose="05000000000000000000" pitchFamily="2" charset="2"/>
                  </a:rPr>
                  <a:t>a</a:t>
                </a:r>
                <a:r>
                  <a:rPr lang="hr-HR" dirty="0" smtClean="0"/>
                  <a:t>ko </a:t>
                </a:r>
                <a:r>
                  <a:rPr lang="hr-HR" dirty="0"/>
                  <a:t>iz zlatnog pravokutnika izrežemo kvadrat čija je stranica jednaka manjoj stranici pravokutnika, pravokutnik koji nam je preostao također će biti </a:t>
                </a:r>
                <a:r>
                  <a:rPr lang="hr-HR" dirty="0" smtClean="0"/>
                  <a:t>zlatni </a:t>
                </a:r>
                <a:r>
                  <a:rPr lang="hr-HR" dirty="0" smtClean="0">
                    <a:sym typeface="Wingdings" panose="05000000000000000000" pitchFamily="2" charset="2"/>
                  </a:rPr>
                  <a:t></a:t>
                </a:r>
                <a:r>
                  <a:rPr lang="hr-HR" dirty="0" smtClean="0"/>
                  <a:t> pravokutnik </a:t>
                </a:r>
                <a:r>
                  <a:rPr lang="hr-HR" dirty="0"/>
                  <a:t>ACFG </a:t>
                </a:r>
                <a:r>
                  <a:rPr lang="hr-HR" dirty="0" smtClean="0"/>
                  <a:t>je zlatni</a:t>
                </a:r>
                <a:endParaRPr lang="hr-HR" dirty="0"/>
              </a:p>
              <a:p>
                <a:pPr>
                  <a:lnSpc>
                    <a:spcPct val="170000"/>
                  </a:lnSpc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48748" y="1373609"/>
                <a:ext cx="6559909" cy="5289755"/>
              </a:xfrm>
              <a:blipFill>
                <a:blip r:embed="rId2"/>
                <a:stretch>
                  <a:fillRect l="-1393" t="-2074" b="-2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zlatni-rez-konstrukc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2078626"/>
            <a:ext cx="4754562" cy="38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1736</TotalTime>
  <Words>758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ZLATNI REZ</vt:lpstr>
      <vt:lpstr>Zlatni rez (božanska proporcija)</vt:lpstr>
      <vt:lpstr>PowerPoint Presentation</vt:lpstr>
      <vt:lpstr>PowerPoint Presentation</vt:lpstr>
      <vt:lpstr>Zlatna spirala</vt:lpstr>
      <vt:lpstr>Gdje se pojavljuje zlatni rez?</vt:lpstr>
      <vt:lpstr>Gdje se pojavljuje zlatni rez?</vt:lpstr>
      <vt:lpstr>Zlatni pravokutnik</vt:lpstr>
      <vt:lpstr>Konstrukcija zlatnog pravokutnika</vt:lpstr>
      <vt:lpstr>Zlatni rez u starom egiptu</vt:lpstr>
      <vt:lpstr>Zlatni rez u starom egiptu</vt:lpstr>
      <vt:lpstr>Zlatni rez u starom egiptu</vt:lpstr>
      <vt:lpstr>Zlatni rez u prirodi</vt:lpstr>
      <vt:lpstr>Zlatni rez u prirodi</vt:lpstr>
      <vt:lpstr>Zlatni rez i ljudsko tijelo</vt:lpstr>
      <vt:lpstr>Zlatni rez i ljudsko tijelo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ZLATNI REZ</dc:title>
  <dc:creator>Marijana</dc:creator>
  <cp:lastModifiedBy>Marijana</cp:lastModifiedBy>
  <cp:revision>59</cp:revision>
  <dcterms:created xsi:type="dcterms:W3CDTF">2022-03-13T17:51:26Z</dcterms:created>
  <dcterms:modified xsi:type="dcterms:W3CDTF">2022-03-16T20:43:25Z</dcterms:modified>
</cp:coreProperties>
</file>