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64" r:id="rId6"/>
    <p:sldId id="258" r:id="rId7"/>
    <p:sldId id="269" r:id="rId8"/>
    <p:sldId id="274" r:id="rId9"/>
    <p:sldId id="261" r:id="rId10"/>
    <p:sldId id="262" r:id="rId11"/>
    <p:sldId id="275" r:id="rId12"/>
    <p:sldId id="276" r:id="rId13"/>
    <p:sldId id="267" r:id="rId14"/>
    <p:sldId id="272" r:id="rId15"/>
    <p:sldId id="263" r:id="rId16"/>
    <p:sldId id="265" r:id="rId17"/>
    <p:sldId id="273" r:id="rId18"/>
    <p:sldId id="266" r:id="rId19"/>
    <p:sldId id="260" r:id="rId20"/>
    <p:sldId id="25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59D95A-01F3-47E5-B576-D0E2D193FE39}" type="datetimeFigureOut">
              <a:rPr lang="hr-HR" smtClean="0"/>
              <a:t>23.2.2022.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96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23.2.2022.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096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94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183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655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867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431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196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39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738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51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23.2.2022.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995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23.2.2022.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30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23.2.2022.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81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23.2.2022.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600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23.2.2022.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84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D95A-01F3-47E5-B576-D0E2D193FE39}" type="datetimeFigureOut">
              <a:rPr lang="hr-HR" smtClean="0"/>
              <a:t>23.2.2022.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477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59D95A-01F3-47E5-B576-D0E2D193FE39}" type="datetimeFigureOut">
              <a:rPr lang="hr-HR" smtClean="0"/>
              <a:t>23.2.2022.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5FBE9D-D940-4DC7-AB7C-BD2EAFFB92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729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r.puntomarinero.com/egyptian-triangle-the-mystery-of/" TargetMode="External"/><Relationship Id="rId2" Type="http://schemas.openxmlformats.org/officeDocument/2006/relationships/hyperlink" Target="https://www.zvjezdarnica.com/znanost/velikani/pitagorin-poucak-i-misticizam-radnog-pravila-egipatske-civilizacije/282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direct.com/science/article/pii/S0315086009000081" TargetMode="External"/><Relationship Id="rId4" Type="http://schemas.openxmlformats.org/officeDocument/2006/relationships/hyperlink" Target="https://repozitorij.pmf.unizg.hr/islandora/object/pmf%3A1408/datastream/PDF/vie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Trokuti u Starom Egiptu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27" y="3566403"/>
            <a:ext cx="3262009" cy="12997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01259" y="4906210"/>
            <a:ext cx="5597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/>
              <a:t>Marijana Pili, učiteljica matematike, OŠ Pušća</a:t>
            </a:r>
          </a:p>
        </p:txBody>
      </p:sp>
    </p:spTree>
    <p:extLst>
      <p:ext uri="{BB962C8B-B14F-4D97-AF65-F5344CB8AC3E}">
        <p14:creationId xmlns:p14="http://schemas.microsoft.com/office/powerpoint/2010/main" val="26919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Mističnost egipatskog trokuta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6296025" cy="3310128"/>
          </a:xfrm>
        </p:spPr>
        <p:txBody>
          <a:bodyPr/>
          <a:lstStyle/>
          <a:p>
            <a:r>
              <a:rPr lang="hr-HR" dirty="0"/>
              <a:t>povezali prirodu s </a:t>
            </a:r>
            <a:r>
              <a:rPr lang="hr-HR" dirty="0" smtClean="0"/>
              <a:t>egipatskim trokutom: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rgbClr val="0070C0"/>
                </a:solidFill>
              </a:rPr>
              <a:t>vertikalna kateta </a:t>
            </a:r>
            <a:r>
              <a:rPr lang="hr-HR" dirty="0"/>
              <a:t>simbolizirala je </a:t>
            </a:r>
            <a:r>
              <a:rPr lang="hr-HR" b="1" dirty="0" smtClean="0">
                <a:solidFill>
                  <a:srgbClr val="0070C0"/>
                </a:solidFill>
              </a:rPr>
              <a:t>muškarca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rgbClr val="FF0000"/>
                </a:solidFill>
              </a:rPr>
              <a:t>horizontalna </a:t>
            </a:r>
            <a:r>
              <a:rPr lang="hr-HR" b="1" dirty="0">
                <a:solidFill>
                  <a:srgbClr val="FF0000"/>
                </a:solidFill>
              </a:rPr>
              <a:t>kateta </a:t>
            </a:r>
            <a:r>
              <a:rPr lang="hr-HR" dirty="0"/>
              <a:t>simbolizirala je </a:t>
            </a:r>
            <a:r>
              <a:rPr lang="hr-HR" b="1" dirty="0" smtClean="0">
                <a:solidFill>
                  <a:srgbClr val="FF0000"/>
                </a:solidFill>
              </a:rPr>
              <a:t>ženu</a:t>
            </a:r>
          </a:p>
          <a:p>
            <a:pPr marL="0" indent="0">
              <a:buNone/>
            </a:pPr>
            <a:r>
              <a:rPr lang="hr-HR" b="1" dirty="0">
                <a:solidFill>
                  <a:srgbClr val="00B050"/>
                </a:solidFill>
              </a:rPr>
              <a:t>h</a:t>
            </a:r>
            <a:r>
              <a:rPr lang="hr-HR" b="1" dirty="0" smtClean="0">
                <a:solidFill>
                  <a:srgbClr val="00B050"/>
                </a:solidFill>
              </a:rPr>
              <a:t>ipotenuza </a:t>
            </a:r>
            <a:r>
              <a:rPr lang="hr-HR" dirty="0" smtClean="0"/>
              <a:t>je simbolizirala </a:t>
            </a:r>
            <a:r>
              <a:rPr lang="hr-HR" b="1" dirty="0" smtClean="0">
                <a:solidFill>
                  <a:srgbClr val="00B050"/>
                </a:solidFill>
              </a:rPr>
              <a:t>dijete</a:t>
            </a:r>
            <a:endParaRPr lang="hr-HR" b="1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759064" y="2560320"/>
            <a:ext cx="3140583" cy="3310128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65" y="2638141"/>
            <a:ext cx="33051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Konstrukcija temelja hrama </a:t>
            </a:r>
            <a:r>
              <a:rPr lang="hr-HR" b="1" dirty="0" smtClean="0"/>
              <a:t>korištenjem </a:t>
            </a:r>
            <a:r>
              <a:rPr lang="hr-HR" b="1" dirty="0"/>
              <a:t>egipatskog </a:t>
            </a:r>
            <a:r>
              <a:rPr lang="hr-HR" b="1" dirty="0" smtClean="0"/>
              <a:t>trokuta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150" y="2637394"/>
            <a:ext cx="5398850" cy="3310128"/>
          </a:xfrm>
        </p:spPr>
        <p:txBody>
          <a:bodyPr>
            <a:normAutofit/>
          </a:bodyPr>
          <a:lstStyle/>
          <a:p>
            <a:r>
              <a:rPr lang="hr-HR" dirty="0" smtClean="0"/>
              <a:t>egipatski </a:t>
            </a:r>
            <a:r>
              <a:rPr lang="hr-HR" dirty="0"/>
              <a:t>arhitekt i egiptolog Alexander Badawy 1965</a:t>
            </a:r>
            <a:r>
              <a:rPr lang="hr-HR" dirty="0" smtClean="0"/>
              <a:t>. </a:t>
            </a:r>
            <a:r>
              <a:rPr lang="hr-HR" dirty="0"/>
              <a:t>godine </a:t>
            </a:r>
            <a:r>
              <a:rPr lang="hr-HR" dirty="0" smtClean="0"/>
              <a:t>je iznio </a:t>
            </a:r>
            <a:r>
              <a:rPr lang="hr-HR" dirty="0"/>
              <a:t>svoju teoriju o planiranju i izgradnji staroegipatskih </a:t>
            </a:r>
            <a:r>
              <a:rPr lang="hr-HR" dirty="0" smtClean="0"/>
              <a:t>građevina</a:t>
            </a:r>
            <a:endParaRPr lang="hr-HR" dirty="0"/>
          </a:p>
          <a:p>
            <a:r>
              <a:rPr lang="hr-HR" dirty="0"/>
              <a:t>s</a:t>
            </a:r>
            <a:r>
              <a:rPr lang="hr-HR" dirty="0" smtClean="0"/>
              <a:t>matrao je da je cjelokupna </a:t>
            </a:r>
            <a:r>
              <a:rPr lang="hr-HR" dirty="0"/>
              <a:t>staroegipatska arhitektura zasnovana na omjeru zlatnog reza uz </a:t>
            </a:r>
            <a:r>
              <a:rPr lang="hr-HR" dirty="0" smtClean="0"/>
              <a:t>korištenje </a:t>
            </a:r>
            <a:r>
              <a:rPr lang="hr-HR" dirty="0"/>
              <a:t>kvadrata, pravokutnika i </a:t>
            </a:r>
            <a:r>
              <a:rPr lang="hr-HR" dirty="0" smtClean="0"/>
              <a:t>3 karakteristična </a:t>
            </a:r>
            <a:r>
              <a:rPr lang="hr-HR" dirty="0"/>
              <a:t>trokuta</a:t>
            </a:r>
            <a:endParaRPr lang="hr-HR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637394"/>
            <a:ext cx="5491371" cy="358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Konstrukcija temelja hrama korištenjem egipatskog trokuta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695" y="2560320"/>
            <a:ext cx="4718304" cy="3310128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arhitekti </a:t>
            </a:r>
            <a:r>
              <a:rPr lang="hr-HR" dirty="0"/>
              <a:t>bi </a:t>
            </a:r>
            <a:r>
              <a:rPr lang="hr-HR" dirty="0" smtClean="0"/>
              <a:t>prvo </a:t>
            </a:r>
            <a:r>
              <a:rPr lang="hr-HR" dirty="0"/>
              <a:t>konopom </a:t>
            </a:r>
            <a:r>
              <a:rPr lang="hr-HR" dirty="0" smtClean="0"/>
              <a:t>na tlu označili glavne </a:t>
            </a:r>
            <a:r>
              <a:rPr lang="hr-HR" dirty="0"/>
              <a:t>osi </a:t>
            </a:r>
            <a:r>
              <a:rPr lang="hr-HR" dirty="0" smtClean="0"/>
              <a:t>te pomoću razvlačenja </a:t>
            </a:r>
            <a:r>
              <a:rPr lang="hr-HR" dirty="0"/>
              <a:t>konopa u </a:t>
            </a:r>
            <a:r>
              <a:rPr lang="hr-HR" dirty="0" smtClean="0"/>
              <a:t>karakteristične </a:t>
            </a:r>
            <a:r>
              <a:rPr lang="hr-HR" dirty="0"/>
              <a:t>trokute odredili </a:t>
            </a:r>
            <a:r>
              <a:rPr lang="hr-HR" dirty="0" smtClean="0"/>
              <a:t>važna </a:t>
            </a:r>
            <a:r>
              <a:rPr lang="hr-HR" dirty="0"/>
              <a:t>mjesta za </a:t>
            </a:r>
            <a:r>
              <a:rPr lang="hr-HR" dirty="0" smtClean="0"/>
              <a:t>daljnje korake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zatim </a:t>
            </a:r>
            <a:r>
              <a:rPr lang="hr-HR" dirty="0"/>
              <a:t>bi kombinacijom kvadrata i trokuta oblikovali vanjsku konturu </a:t>
            </a:r>
            <a:r>
              <a:rPr lang="hr-HR" dirty="0" smtClean="0"/>
              <a:t>građevine </a:t>
            </a:r>
            <a:r>
              <a:rPr lang="hr-HR" dirty="0"/>
              <a:t>te </a:t>
            </a:r>
            <a:r>
              <a:rPr lang="hr-HR" dirty="0" smtClean="0"/>
              <a:t>mrežom </a:t>
            </a:r>
            <a:r>
              <a:rPr lang="hr-HR" dirty="0"/>
              <a:t>trokuta </a:t>
            </a:r>
            <a:r>
              <a:rPr lang="hr-HR" dirty="0" smtClean="0"/>
              <a:t>uzduž </a:t>
            </a:r>
            <a:r>
              <a:rPr lang="hr-HR" dirty="0"/>
              <a:t>osi </a:t>
            </a:r>
            <a:r>
              <a:rPr lang="hr-HR" dirty="0" smtClean="0"/>
              <a:t>obilježili položaj određenih </a:t>
            </a:r>
            <a:r>
              <a:rPr lang="hr-HR" dirty="0"/>
              <a:t>objekata kao </a:t>
            </a:r>
            <a:r>
              <a:rPr lang="hr-HR" dirty="0" smtClean="0"/>
              <a:t>što </a:t>
            </a:r>
            <a:r>
              <a:rPr lang="hr-HR" dirty="0"/>
              <a:t>su stupovi i ulazi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042" y="2424133"/>
            <a:ext cx="5369975" cy="38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Još jedna primjena egipatskog trokuta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851" y="2490995"/>
            <a:ext cx="5535038" cy="3607016"/>
          </a:xfrm>
        </p:spPr>
        <p:txBody>
          <a:bodyPr>
            <a:normAutofit/>
          </a:bodyPr>
          <a:lstStyle/>
          <a:p>
            <a:r>
              <a:rPr lang="hr-HR" dirty="0"/>
              <a:t>g</a:t>
            </a:r>
            <a:r>
              <a:rPr lang="hr-HR" dirty="0" smtClean="0"/>
              <a:t>eodetska </a:t>
            </a:r>
            <a:r>
              <a:rPr lang="hr-HR" dirty="0"/>
              <a:t>mjerenja su se izvodila još u drevnom </a:t>
            </a:r>
            <a:r>
              <a:rPr lang="hr-HR" dirty="0" smtClean="0"/>
              <a:t>Egiptu</a:t>
            </a:r>
            <a:endParaRPr lang="hr-HR" dirty="0"/>
          </a:p>
          <a:p>
            <a:r>
              <a:rPr lang="hr-HR" dirty="0" smtClean="0"/>
              <a:t>rijeka</a:t>
            </a:r>
            <a:r>
              <a:rPr lang="hr-HR" dirty="0"/>
              <a:t> </a:t>
            </a:r>
            <a:r>
              <a:rPr lang="hr-HR" dirty="0" smtClean="0"/>
              <a:t>Nil</a:t>
            </a:r>
            <a:r>
              <a:rPr lang="hr-HR" dirty="0"/>
              <a:t> </a:t>
            </a:r>
            <a:r>
              <a:rPr lang="hr-HR" dirty="0" smtClean="0"/>
              <a:t>je svake godine poplavila </a:t>
            </a:r>
            <a:r>
              <a:rPr lang="hr-HR" dirty="0"/>
              <a:t>i isprala granice poljoprivrednih </a:t>
            </a:r>
            <a:r>
              <a:rPr lang="hr-HR" dirty="0" smtClean="0"/>
              <a:t>zemljišta</a:t>
            </a:r>
          </a:p>
          <a:p>
            <a:r>
              <a:rPr lang="hr-HR" dirty="0" smtClean="0"/>
              <a:t>Stari Egipćani su ponovno trebali utvrditi granice i to su činili uz pomoć konopca s 12 čvorova (egipatski trokut)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89" y="2285999"/>
            <a:ext cx="5082682" cy="3812012"/>
          </a:xfrm>
        </p:spPr>
      </p:pic>
    </p:spTree>
    <p:extLst>
      <p:ext uri="{BB962C8B-B14F-4D97-AF65-F5344CB8AC3E}">
        <p14:creationId xmlns:p14="http://schemas.microsoft.com/office/powerpoint/2010/main" val="1975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Ponovimo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hr-HR" b="1" dirty="0" smtClean="0"/>
                  <a:t>jednakostranični trokut </a:t>
                </a:r>
                <a:r>
                  <a:rPr lang="hr-HR" dirty="0" smtClean="0"/>
                  <a:t>– trokut čije su sve stranice jednakih duljina</a:t>
                </a:r>
              </a:p>
              <a:p>
                <a:endParaRPr lang="hr-HR" dirty="0"/>
              </a:p>
              <a:p>
                <a:r>
                  <a:rPr lang="hr-HR" i="1" dirty="0"/>
                  <a:t>Opseg</a:t>
                </a:r>
                <a:r>
                  <a:rPr lang="hr-HR" dirty="0"/>
                  <a:t>: </a:t>
                </a:r>
                <a14:m>
                  <m:oMath xmlns:m="http://schemas.openxmlformats.org/officeDocument/2006/math">
                    <m:r>
                      <a:rPr lang="hr-HR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hr-HR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hr-H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hr-HR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hr-HR" b="1" dirty="0" smtClean="0">
                  <a:solidFill>
                    <a:srgbClr val="00B050"/>
                  </a:solidFill>
                </a:endParaRPr>
              </a:p>
              <a:p>
                <a:r>
                  <a:rPr lang="hr-HR" i="1" dirty="0"/>
                  <a:t>Površina</a:t>
                </a:r>
                <a:r>
                  <a:rPr lang="hr-HR" dirty="0"/>
                  <a:t>: </a:t>
                </a:r>
                <a14:m>
                  <m:oMath xmlns:m="http://schemas.openxmlformats.org/officeDocument/2006/math">
                    <m:r>
                      <a:rPr lang="hr-HR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hr-HR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hr-H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∙ </m:t>
                        </m:r>
                        <m:sSub>
                          <m:sSubPr>
                            <m:ctrlPr>
                              <a:rPr lang="hr-H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hr-H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hr-H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hr-HR" dirty="0"/>
              </a:p>
              <a:p>
                <a:endParaRPr lang="hr-H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326" t="-294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Matematika 8 - 4.7 Primjena Pitagorina poučka na jednakostranični troku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52" y="2650203"/>
            <a:ext cx="5565086" cy="313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Jednakostranični trokut </a:t>
            </a:r>
            <a:r>
              <a:rPr lang="hr-HR" b="1" dirty="0"/>
              <a:t>u Starom Egiptu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574" y="2560319"/>
            <a:ext cx="5287178" cy="3519467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jednakostranični trokut je </a:t>
            </a:r>
            <a:r>
              <a:rPr lang="hr-HR" dirty="0"/>
              <a:t>u </a:t>
            </a:r>
            <a:r>
              <a:rPr lang="hr-HR" dirty="0" smtClean="0"/>
              <a:t>Starom </a:t>
            </a:r>
            <a:r>
              <a:rPr lang="hr-HR" dirty="0"/>
              <a:t>Egiptu </a:t>
            </a:r>
            <a:r>
              <a:rPr lang="hr-HR" dirty="0" smtClean="0"/>
              <a:t>bio često upotrebljavan kao pomoć kod izgradnje građevina </a:t>
            </a:r>
          </a:p>
          <a:p>
            <a:endParaRPr lang="hr-HR" dirty="0" smtClean="0"/>
          </a:p>
          <a:p>
            <a:r>
              <a:rPr lang="hr-HR" dirty="0" smtClean="0"/>
              <a:t>u obliku jendakostraničnog trokuta je trebao </a:t>
            </a:r>
            <a:r>
              <a:rPr lang="hr-HR" dirty="0"/>
              <a:t>biti vertikalni presjek prve piramide (Savijene piramide), </a:t>
            </a:r>
            <a:r>
              <a:rPr lang="hr-HR" dirty="0" smtClean="0"/>
              <a:t>ali </a:t>
            </a:r>
            <a:r>
              <a:rPr lang="hr-HR" dirty="0"/>
              <a:t>pretpostavlja se da je zbog nestabilnosti konstrukcije </a:t>
            </a:r>
            <a:r>
              <a:rPr lang="hr-HR" dirty="0" smtClean="0"/>
              <a:t>dva puta došlo </a:t>
            </a:r>
            <a:r>
              <a:rPr lang="hr-HR" dirty="0"/>
              <a:t>do promjene plana gradnje </a:t>
            </a:r>
            <a:r>
              <a:rPr lang="hr-HR" dirty="0" smtClean="0"/>
              <a:t>i to je rezultiralo njezinim </a:t>
            </a:r>
            <a:r>
              <a:rPr lang="hr-HR" dirty="0"/>
              <a:t>”savijenim” </a:t>
            </a:r>
            <a:r>
              <a:rPr lang="hr-HR" dirty="0" smtClean="0"/>
              <a:t>oblikom</a:t>
            </a:r>
          </a:p>
        </p:txBody>
      </p:sp>
      <p:pic>
        <p:nvPicPr>
          <p:cNvPr id="6146" name="Picture 2" descr="U Egiptu je nakon rekonstrukcije otvorena &amp;quot;Savijena&amp;quot; piramida - Index.h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69" y="2560320"/>
            <a:ext cx="5053158" cy="336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3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Jednakostranični </a:t>
            </a:r>
            <a:r>
              <a:rPr lang="hr-HR" b="1" dirty="0" smtClean="0"/>
              <a:t>trokut u Starom Egiptu</a:t>
            </a:r>
            <a:endParaRPr lang="hr-H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68872" y="2560320"/>
                <a:ext cx="5355273" cy="33101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r-HR" dirty="0" smtClean="0"/>
                  <a:t> na </a:t>
                </a:r>
                <a:r>
                  <a:rPr lang="hr-HR" dirty="0"/>
                  <a:t>temeljima hrama u Kalabshi </a:t>
                </a:r>
                <a:r>
                  <a:rPr lang="hr-HR" dirty="0" smtClean="0"/>
                  <a:t>pronađene </a:t>
                </a:r>
                <a:r>
                  <a:rPr lang="hr-HR" dirty="0"/>
                  <a:t>su ucrtane linije koje tvore kut 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hr-HR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hr-HR" dirty="0" smtClean="0"/>
              </a:p>
              <a:p>
                <a:endParaRPr lang="hr-HR" dirty="0" smtClean="0"/>
              </a:p>
              <a:p>
                <a:r>
                  <a:rPr lang="hr-HR" dirty="0"/>
                  <a:t>t</a:t>
                </a:r>
                <a:r>
                  <a:rPr lang="hr-HR" dirty="0" smtClean="0"/>
                  <a:t>o sugerira </a:t>
                </a:r>
                <a:r>
                  <a:rPr lang="hr-HR" dirty="0"/>
                  <a:t>da je </a:t>
                </a:r>
                <a:r>
                  <a:rPr lang="hr-HR" dirty="0" smtClean="0"/>
                  <a:t>jednakostranični </a:t>
                </a:r>
                <a:r>
                  <a:rPr lang="hr-HR" dirty="0"/>
                  <a:t>trokut bio </a:t>
                </a:r>
                <a:r>
                  <a:rPr lang="hr-HR" dirty="0" smtClean="0"/>
                  <a:t>komponenta </a:t>
                </a:r>
                <a:r>
                  <a:rPr lang="hr-HR" dirty="0"/>
                  <a:t>nacrta i </a:t>
                </a:r>
                <a:r>
                  <a:rPr lang="hr-HR" dirty="0" smtClean="0"/>
                  <a:t>time su potvrđene razne teorije </a:t>
                </a:r>
                <a:r>
                  <a:rPr lang="hr-HR" dirty="0"/>
                  <a:t>o konstrukciji hramova </a:t>
                </a:r>
                <a:r>
                  <a:rPr lang="hr-HR" dirty="0" smtClean="0"/>
                  <a:t>pomoću karakterističnih trokuta</a:t>
                </a:r>
                <a:endParaRPr lang="hr-HR" dirty="0"/>
              </a:p>
              <a:p>
                <a:endParaRPr lang="hr-HR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68872" y="2560320"/>
                <a:ext cx="5355273" cy="3310128"/>
              </a:xfrm>
              <a:blipFill>
                <a:blip r:embed="rId2"/>
                <a:stretch>
                  <a:fillRect l="-2048" t="-3867" r="-170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http://2.bp.blogspot.com/_ed9HqMLyP7k/S1ioMC4HMbI/AAAAAAAAEIg/FilowkNV2lI/s400/073+Kalabsh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60320"/>
            <a:ext cx="5252936" cy="36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Ponovimo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hr-HR" b="1" dirty="0" smtClean="0"/>
                  <a:t>jednakokračni trokut </a:t>
                </a:r>
                <a:r>
                  <a:rPr lang="hr-HR" dirty="0" smtClean="0"/>
                  <a:t>– trokut koji ima 2 stranice jednakih duljina</a:t>
                </a:r>
              </a:p>
              <a:p>
                <a:r>
                  <a:rPr lang="hr-HR" b="1" dirty="0" smtClean="0"/>
                  <a:t>a</a:t>
                </a:r>
                <a:r>
                  <a:rPr lang="hr-HR" dirty="0" smtClean="0"/>
                  <a:t> – </a:t>
                </a:r>
                <a:r>
                  <a:rPr lang="hr-HR" b="1" dirty="0" smtClean="0"/>
                  <a:t>osnovica</a:t>
                </a:r>
              </a:p>
              <a:p>
                <a:r>
                  <a:rPr lang="hr-HR" b="1" dirty="0" smtClean="0"/>
                  <a:t>b</a:t>
                </a:r>
                <a:r>
                  <a:rPr lang="hr-HR" dirty="0" smtClean="0"/>
                  <a:t> – </a:t>
                </a:r>
                <a:r>
                  <a:rPr lang="hr-HR" b="1" dirty="0" smtClean="0"/>
                  <a:t>krakovi </a:t>
                </a:r>
              </a:p>
              <a:p>
                <a:r>
                  <a:rPr lang="hr-HR" i="1" dirty="0"/>
                  <a:t>Opseg</a:t>
                </a:r>
                <a:r>
                  <a:rPr lang="hr-HR" dirty="0"/>
                  <a:t>: </a:t>
                </a:r>
                <a14:m>
                  <m:oMath xmlns:m="http://schemas.openxmlformats.org/officeDocument/2006/math">
                    <m:r>
                      <a:rPr lang="hr-HR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hr-HR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hr-HR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hr-H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hr-HR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hr-HR" b="1" dirty="0" smtClean="0">
                  <a:solidFill>
                    <a:srgbClr val="00B050"/>
                  </a:solidFill>
                </a:endParaRPr>
              </a:p>
              <a:p>
                <a:r>
                  <a:rPr lang="hr-HR" i="1" dirty="0"/>
                  <a:t>Površina</a:t>
                </a:r>
                <a:r>
                  <a:rPr lang="hr-HR" dirty="0"/>
                  <a:t>: </a:t>
                </a:r>
                <a14:m>
                  <m:oMath xmlns:m="http://schemas.openxmlformats.org/officeDocument/2006/math">
                    <m:r>
                      <a:rPr lang="hr-HR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hr-HR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hr-H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∙ </m:t>
                        </m:r>
                        <m:sSub>
                          <m:sSubPr>
                            <m:ctrlPr>
                              <a:rPr lang="hr-HR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hr-HR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hr-H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r-HR" dirty="0" smtClean="0"/>
                  <a:t>  ili  </a:t>
                </a:r>
                <a14:m>
                  <m:oMath xmlns:m="http://schemas.openxmlformats.org/officeDocument/2006/math">
                    <m:r>
                      <a:rPr lang="hr-HR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hr-HR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hr-H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∙ </m:t>
                        </m:r>
                        <m:sSub>
                          <m:sSubPr>
                            <m:ctrlPr>
                              <a:rPr lang="hr-H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hr-HR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hr-H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hr-HR" dirty="0"/>
              </a:p>
              <a:p>
                <a:endParaRPr lang="hr-HR" dirty="0"/>
              </a:p>
              <a:p>
                <a:endParaRPr lang="hr-HR" b="1" dirty="0">
                  <a:solidFill>
                    <a:srgbClr val="00B050"/>
                  </a:solidFill>
                </a:endParaRPr>
              </a:p>
              <a:p>
                <a:endParaRPr lang="hr-H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326" t="-2947" r="-323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12.5.2020. - 4. RAZR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3" y="2638914"/>
            <a:ext cx="4969511" cy="28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Jednakokračni trokut </a:t>
            </a:r>
            <a:r>
              <a:rPr lang="hr-HR" b="1" dirty="0"/>
              <a:t>u Starom Egiptu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937" y="2601176"/>
            <a:ext cx="5175114" cy="3626471"/>
          </a:xfrm>
        </p:spPr>
        <p:txBody>
          <a:bodyPr>
            <a:normAutofit/>
          </a:bodyPr>
          <a:lstStyle/>
          <a:p>
            <a:r>
              <a:rPr lang="hr-HR" dirty="0" smtClean="0"/>
              <a:t>jednakokračni </a:t>
            </a:r>
            <a:r>
              <a:rPr lang="hr-HR" dirty="0"/>
              <a:t>trokut </a:t>
            </a:r>
            <a:r>
              <a:rPr lang="hr-HR" dirty="0" smtClean="0"/>
              <a:t>čije </a:t>
            </a:r>
            <a:r>
              <a:rPr lang="hr-HR" dirty="0"/>
              <a:t>se duljine osnovice i visine na osnovicu odnose kao </a:t>
            </a:r>
            <a:r>
              <a:rPr lang="hr-HR" dirty="0" smtClean="0"/>
              <a:t>8:5 </a:t>
            </a:r>
            <a:r>
              <a:rPr lang="hr-HR" dirty="0"/>
              <a:t>pojavljuje se u mnogim analizama i rekonstrukcijama nacrta staroegipatskih </a:t>
            </a:r>
            <a:r>
              <a:rPr lang="hr-HR" dirty="0" smtClean="0"/>
              <a:t>objekata</a:t>
            </a:r>
          </a:p>
          <a:p>
            <a:r>
              <a:rPr lang="hr-HR" dirty="0" smtClean="0"/>
              <a:t>razlog </a:t>
            </a:r>
            <a:r>
              <a:rPr lang="hr-HR" dirty="0"/>
              <a:t>tomu je upravo omjer 8 : 5 = </a:t>
            </a:r>
            <a:r>
              <a:rPr lang="hr-HR" dirty="0" smtClean="0"/>
              <a:t>1.6 koji je </a:t>
            </a:r>
            <a:r>
              <a:rPr lang="hr-HR" dirty="0"/>
              <a:t>dobra aproksimacija broja </a:t>
            </a:r>
            <a:r>
              <a:rPr lang="hr-HR" dirty="0" smtClean="0"/>
              <a:t>Phi (</a:t>
            </a:r>
            <a:r>
              <a:rPr lang="el-GR" dirty="0" smtClean="0"/>
              <a:t>Φ≈</a:t>
            </a:r>
            <a:r>
              <a:rPr lang="hr-HR" dirty="0" smtClean="0"/>
              <a:t>1.61803398875...)</a:t>
            </a:r>
            <a:r>
              <a:rPr lang="el-GR" dirty="0" smtClean="0"/>
              <a:t> </a:t>
            </a:r>
            <a:r>
              <a:rPr lang="hr-HR" dirty="0" smtClean="0"/>
              <a:t>čije </a:t>
            </a:r>
            <a:r>
              <a:rPr lang="hr-HR" dirty="0"/>
              <a:t>poznavanje mnogi </a:t>
            </a:r>
            <a:r>
              <a:rPr lang="hr-HR" dirty="0" smtClean="0"/>
              <a:t>žele </a:t>
            </a:r>
            <a:r>
              <a:rPr lang="hr-HR" dirty="0"/>
              <a:t>dokazati starim </a:t>
            </a:r>
            <a:r>
              <a:rPr lang="hr-HR" dirty="0" smtClean="0"/>
              <a:t>Egipćanima</a:t>
            </a:r>
          </a:p>
        </p:txBody>
      </p:sp>
      <p:pic>
        <p:nvPicPr>
          <p:cNvPr id="8194" name="Picture 2" descr="A Very Brief History of Mathematics of th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5999"/>
            <a:ext cx="5212607" cy="390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8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Jednakokračni trokut u Starom Egiptu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14787" y="2560320"/>
            <a:ext cx="6629596" cy="3490284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takav jednakokračni trokut Egipćanima </a:t>
            </a:r>
            <a:r>
              <a:rPr lang="hr-HR" dirty="0"/>
              <a:t>nije bio jednostavan za </a:t>
            </a:r>
            <a:r>
              <a:rPr lang="hr-HR" dirty="0" smtClean="0"/>
              <a:t>konstrukciju </a:t>
            </a:r>
          </a:p>
          <a:p>
            <a:r>
              <a:rPr lang="hr-HR" dirty="0"/>
              <a:t>a</a:t>
            </a:r>
            <a:r>
              <a:rPr lang="hr-HR" dirty="0" smtClean="0"/>
              <a:t>ko se duljina osnovice i visine na osnovicu jednakokračnog trokuta odnose kao 8:5, onda je duljina kraka iracionalan broj, a stari Egipćani nisu poznavali iracionalne brojeve</a:t>
            </a:r>
          </a:p>
          <a:p>
            <a:r>
              <a:rPr lang="hr-HR" dirty="0"/>
              <a:t>i</a:t>
            </a:r>
            <a:r>
              <a:rPr lang="hr-HR" dirty="0" smtClean="0"/>
              <a:t>racionalni broj – broj koji se </a:t>
            </a:r>
            <a:r>
              <a:rPr lang="hr-HR" b="1" dirty="0" smtClean="0"/>
              <a:t>ne može zapisati kao razlomak</a:t>
            </a:r>
          </a:p>
          <a:p>
            <a:r>
              <a:rPr lang="hr-HR" dirty="0"/>
              <a:t>t</a:t>
            </a:r>
            <a:r>
              <a:rPr lang="hr-HR" dirty="0" smtClean="0"/>
              <a:t>akođer za prikaz piramida najčešće su koristili </a:t>
            </a:r>
            <a:r>
              <a:rPr lang="hr-HR" dirty="0"/>
              <a:t>jednakokračni trokut </a:t>
            </a:r>
            <a:r>
              <a:rPr lang="hr-HR" dirty="0" smtClean="0"/>
              <a:t>(Rhindov papirus)</a:t>
            </a:r>
          </a:p>
          <a:p>
            <a:endParaRPr lang="hr-HR" dirty="0"/>
          </a:p>
        </p:txBody>
      </p:sp>
      <p:pic>
        <p:nvPicPr>
          <p:cNvPr id="9219" name="Picture 3" descr="Diagrams in ancient Egyptian geometry: Survey and assessment - ScienceDire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051" y="1986706"/>
            <a:ext cx="3708580" cy="4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priroda i njene zakonitosti postoje davno prije </a:t>
            </a:r>
            <a:r>
              <a:rPr lang="hr-HR" dirty="0" smtClean="0"/>
              <a:t>matematike</a:t>
            </a:r>
          </a:p>
          <a:p>
            <a:endParaRPr lang="hr-HR" dirty="0"/>
          </a:p>
          <a:p>
            <a:r>
              <a:rPr lang="hr-HR" dirty="0"/>
              <a:t>u</a:t>
            </a:r>
            <a:r>
              <a:rPr lang="hr-HR" dirty="0" smtClean="0"/>
              <a:t>očene su matematičke </a:t>
            </a:r>
            <a:r>
              <a:rPr lang="hr-HR" dirty="0"/>
              <a:t>pravilnosti staroegipatske </a:t>
            </a:r>
            <a:r>
              <a:rPr lang="hr-HR" dirty="0" smtClean="0"/>
              <a:t>arhitekture (piramide, hramovi)</a:t>
            </a:r>
          </a:p>
          <a:p>
            <a:endParaRPr lang="hr-HR" dirty="0"/>
          </a:p>
        </p:txBody>
      </p:sp>
      <p:pic>
        <p:nvPicPr>
          <p:cNvPr id="3074" name="Picture 2" descr="Pitagorin poučak i misticizam radnog pravila egipatske civilizacij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52" y="2560320"/>
            <a:ext cx="5341489" cy="300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3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Literatura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221" y="2644481"/>
            <a:ext cx="10184860" cy="3493672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www.zvjezdarnica.com/znanost/velikani/pitagorin-poucak-i-misticizam-radnog-pravila-egipatske-civilizacije/2822</a:t>
            </a:r>
            <a:endParaRPr lang="hr-HR" dirty="0" smtClean="0"/>
          </a:p>
          <a:p>
            <a:endParaRPr lang="hr-HR" dirty="0"/>
          </a:p>
          <a:p>
            <a:r>
              <a:rPr lang="hr-HR" dirty="0">
                <a:hlinkClick r:id="rId3"/>
              </a:rPr>
              <a:t>https://hr.puntomarinero.com/egyptian-triangle-the-mystery-of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endParaRPr lang="hr-HR" dirty="0"/>
          </a:p>
          <a:p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repozitorij.pmf.unizg.hr/islandora/object/pmf%3A1408/datastream/PDF/view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www.sciencedirect.com/science/article/pii/S0315086009000081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05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3 karakteristična </a:t>
            </a:r>
            <a:r>
              <a:rPr lang="hr-HR" b="1" dirty="0" smtClean="0"/>
              <a:t>trokuta Starog Egipta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945" y="2560320"/>
            <a:ext cx="5807411" cy="3310128"/>
          </a:xfrm>
        </p:spPr>
        <p:txBody>
          <a:bodyPr/>
          <a:lstStyle/>
          <a:p>
            <a:r>
              <a:rPr lang="hr-HR" dirty="0"/>
              <a:t>ističu se tri karakteristična </a:t>
            </a:r>
            <a:r>
              <a:rPr lang="hr-HR" dirty="0" smtClean="0"/>
              <a:t>trokuta koja su poznavali i koristili: </a:t>
            </a:r>
          </a:p>
          <a:p>
            <a:pPr marL="0" indent="0">
              <a:buNone/>
            </a:pPr>
            <a:r>
              <a:rPr lang="hr-HR" b="1" dirty="0" smtClean="0"/>
              <a:t>egipatski trokut</a:t>
            </a:r>
          </a:p>
          <a:p>
            <a:pPr marL="0" indent="0">
              <a:buNone/>
            </a:pPr>
            <a:r>
              <a:rPr lang="hr-HR" b="1" dirty="0" smtClean="0"/>
              <a:t>jednakostranični trokut</a:t>
            </a:r>
          </a:p>
          <a:p>
            <a:pPr marL="0" indent="0">
              <a:buNone/>
            </a:pPr>
            <a:r>
              <a:rPr lang="hr-HR" b="1" dirty="0" smtClean="0"/>
              <a:t>jednakokračni </a:t>
            </a:r>
            <a:r>
              <a:rPr lang="hr-HR" b="1" dirty="0"/>
              <a:t>trokut </a:t>
            </a:r>
            <a:r>
              <a:rPr lang="hr-HR" dirty="0"/>
              <a:t>kojemu omjer duljina osnovice i visine na osnovicu iznosi 8:5</a:t>
            </a:r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40" y="2644947"/>
            <a:ext cx="4718050" cy="3140873"/>
          </a:xfrm>
        </p:spPr>
      </p:pic>
    </p:spTree>
    <p:extLst>
      <p:ext uri="{BB962C8B-B14F-4D97-AF65-F5344CB8AC3E}">
        <p14:creationId xmlns:p14="http://schemas.microsoft.com/office/powerpoint/2010/main" val="37045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Ponovimo</a:t>
            </a:r>
            <a:endParaRPr lang="hr-H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53311" y="2560320"/>
                <a:ext cx="5063441" cy="3310128"/>
              </a:xfrm>
            </p:spPr>
            <p:txBody>
              <a:bodyPr/>
              <a:lstStyle/>
              <a:p>
                <a:r>
                  <a:rPr lang="hr-HR" b="1" dirty="0" smtClean="0"/>
                  <a:t>pravokutni trokut </a:t>
                </a:r>
                <a:r>
                  <a:rPr lang="hr-HR" dirty="0" smtClean="0"/>
                  <a:t>– trokut koji ima 1 pravi kut</a:t>
                </a:r>
              </a:p>
              <a:p>
                <a:r>
                  <a:rPr lang="hr-HR" b="1" dirty="0"/>
                  <a:t>a</a:t>
                </a:r>
                <a:r>
                  <a:rPr lang="hr-HR" dirty="0" smtClean="0"/>
                  <a:t>, </a:t>
                </a:r>
                <a:r>
                  <a:rPr lang="hr-HR" b="1" dirty="0" smtClean="0"/>
                  <a:t>b</a:t>
                </a:r>
                <a:r>
                  <a:rPr lang="hr-HR" dirty="0" smtClean="0"/>
                  <a:t> – </a:t>
                </a:r>
                <a:r>
                  <a:rPr lang="hr-HR" b="1" dirty="0" smtClean="0"/>
                  <a:t>katete</a:t>
                </a:r>
              </a:p>
              <a:p>
                <a:r>
                  <a:rPr lang="hr-HR" b="1" dirty="0" smtClean="0"/>
                  <a:t>c</a:t>
                </a:r>
                <a:r>
                  <a:rPr lang="hr-HR" dirty="0" smtClean="0"/>
                  <a:t> – </a:t>
                </a:r>
                <a:r>
                  <a:rPr lang="hr-HR" b="1" dirty="0" smtClean="0"/>
                  <a:t>hipotenuza</a:t>
                </a:r>
              </a:p>
              <a:p>
                <a:r>
                  <a:rPr lang="hr-HR" i="1" dirty="0" smtClean="0"/>
                  <a:t>Opseg</a:t>
                </a:r>
                <a:r>
                  <a:rPr lang="hr-HR" dirty="0" smtClean="0"/>
                  <a:t>: </a:t>
                </a:r>
                <a14:m>
                  <m:oMath xmlns:m="http://schemas.openxmlformats.org/officeDocument/2006/math">
                    <m:r>
                      <a:rPr lang="hr-H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hr-H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hr-H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hr-H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hr-HR" b="1" dirty="0" smtClean="0">
                  <a:solidFill>
                    <a:srgbClr val="00B050"/>
                  </a:solidFill>
                </a:endParaRPr>
              </a:p>
              <a:p>
                <a:r>
                  <a:rPr lang="hr-HR" i="1" dirty="0" smtClean="0"/>
                  <a:t>Površina</a:t>
                </a:r>
                <a:r>
                  <a:rPr lang="hr-HR" dirty="0" smtClean="0"/>
                  <a:t>: </a:t>
                </a:r>
                <a14:m>
                  <m:oMath xmlns:m="http://schemas.openxmlformats.org/officeDocument/2006/math">
                    <m:r>
                      <a:rPr lang="hr-HR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hr-HR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hr-H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hr-H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hr-H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hr-HR" b="1" dirty="0" smtClean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53311" y="2560320"/>
                <a:ext cx="5063441" cy="3310128"/>
              </a:xfrm>
              <a:blipFill>
                <a:blip r:embed="rId2"/>
                <a:stretch>
                  <a:fillRect l="-2166" t="-2947" r="-180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Matematika 8 - 4.2 Primjena Pitagorina pouč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96" y="2995609"/>
            <a:ext cx="4230302" cy="243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Egipatski trokut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pravokutni </a:t>
            </a:r>
            <a:r>
              <a:rPr lang="hr-HR" dirty="0"/>
              <a:t>trokut </a:t>
            </a:r>
            <a:r>
              <a:rPr lang="hr-HR" dirty="0" smtClean="0"/>
              <a:t>čije </a:t>
            </a:r>
            <a:r>
              <a:rPr lang="hr-HR" dirty="0"/>
              <a:t>su katete duljine 3 i 4, a </a:t>
            </a:r>
            <a:r>
              <a:rPr lang="hr-HR" dirty="0" smtClean="0"/>
              <a:t>hipotenuza </a:t>
            </a:r>
            <a:r>
              <a:rPr lang="hr-HR" dirty="0"/>
              <a:t>duljine </a:t>
            </a:r>
            <a:r>
              <a:rPr lang="hr-HR" dirty="0" smtClean="0"/>
              <a:t>5</a:t>
            </a:r>
          </a:p>
          <a:p>
            <a:endParaRPr lang="hr-HR" dirty="0" smtClean="0"/>
          </a:p>
          <a:p>
            <a:r>
              <a:rPr lang="hr-HR" dirty="0" smtClean="0"/>
              <a:t>nagađa </a:t>
            </a:r>
            <a:r>
              <a:rPr lang="hr-HR" dirty="0"/>
              <a:t>se kako su upotrebom konopa podijeljenog na 12 </a:t>
            </a:r>
            <a:r>
              <a:rPr lang="hr-HR" dirty="0" smtClean="0"/>
              <a:t>čvorova </a:t>
            </a:r>
            <a:r>
              <a:rPr lang="hr-HR" dirty="0"/>
              <a:t>stari </a:t>
            </a:r>
            <a:r>
              <a:rPr lang="hr-HR" dirty="0" smtClean="0"/>
              <a:t> Egipćani </a:t>
            </a:r>
            <a:r>
              <a:rPr lang="hr-HR" dirty="0"/>
              <a:t>konstruirali egipatski </a:t>
            </a:r>
            <a:r>
              <a:rPr lang="hr-HR" dirty="0" smtClean="0"/>
              <a:t>trokut, a </a:t>
            </a:r>
            <a:r>
              <a:rPr lang="hr-HR" dirty="0"/>
              <a:t>time i pravi kut </a:t>
            </a:r>
            <a:r>
              <a:rPr lang="hr-HR" dirty="0" smtClean="0"/>
              <a:t>koji su koristili u daljnjim konstrukcijama</a:t>
            </a:r>
          </a:p>
          <a:p>
            <a:endParaRPr lang="hr-HR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90" y="2560320"/>
            <a:ext cx="4718050" cy="259492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13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Egipatski trokut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8253" y="2560320"/>
            <a:ext cx="4718304" cy="331012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egipatski </a:t>
            </a:r>
            <a:r>
              <a:rPr lang="hr-HR" dirty="0"/>
              <a:t>trokut </a:t>
            </a:r>
            <a:r>
              <a:rPr lang="hr-HR" dirty="0" smtClean="0"/>
              <a:t>je bio </a:t>
            </a:r>
            <a:r>
              <a:rPr lang="hr-HR" dirty="0"/>
              <a:t>popularan u arhitekturi i </a:t>
            </a:r>
            <a:r>
              <a:rPr lang="hr-HR" dirty="0" smtClean="0"/>
              <a:t>graditeljstvu</a:t>
            </a:r>
          </a:p>
          <a:p>
            <a:endParaRPr lang="hr-HR" b="1" dirty="0" smtClean="0"/>
          </a:p>
          <a:p>
            <a:r>
              <a:rPr lang="hr-HR" dirty="0"/>
              <a:t>E</a:t>
            </a:r>
            <a:r>
              <a:rPr lang="hr-HR" dirty="0" smtClean="0"/>
              <a:t>gipćani </a:t>
            </a:r>
            <a:r>
              <a:rPr lang="hr-HR" dirty="0"/>
              <a:t>su gradili piramide sa pravilnim baznim kvadratima i precizno određenim osima visina piramida koje spajaju ravninu baze s vrhom piramide pod pravim kutom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66" y="2804873"/>
            <a:ext cx="6235947" cy="2821022"/>
          </a:xfrm>
        </p:spPr>
      </p:pic>
    </p:spTree>
    <p:extLst>
      <p:ext uri="{BB962C8B-B14F-4D97-AF65-F5344CB8AC3E}">
        <p14:creationId xmlns:p14="http://schemas.microsoft.com/office/powerpoint/2010/main" val="34970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Egipatski trokut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6" y="2560320"/>
            <a:ext cx="6250217" cy="3310128"/>
          </a:xfrm>
        </p:spPr>
        <p:txBody>
          <a:bodyPr>
            <a:normAutofit fontScale="92500"/>
          </a:bodyPr>
          <a:lstStyle/>
          <a:p>
            <a:r>
              <a:rPr lang="hr-HR" dirty="0"/>
              <a:t>arhitekti nisu imali nikakvo racionalno matematičko objašnjenje na koji način radno pravilo </a:t>
            </a:r>
            <a:r>
              <a:rPr lang="hr-HR" dirty="0" smtClean="0"/>
              <a:t>funkcionira</a:t>
            </a:r>
            <a:endParaRPr lang="hr-HR" dirty="0"/>
          </a:p>
          <a:p>
            <a:r>
              <a:rPr lang="hr-HR" b="1" dirty="0"/>
              <a:t>Pravilo </a:t>
            </a:r>
            <a:r>
              <a:rPr lang="hr-HR" b="1" dirty="0" smtClean="0"/>
              <a:t>glasi:</a:t>
            </a:r>
            <a:r>
              <a:rPr lang="hr-HR" b="1" dirty="0"/>
              <a:t> </a:t>
            </a:r>
            <a:endParaRPr lang="hr-HR" b="1" dirty="0" smtClean="0"/>
          </a:p>
          <a:p>
            <a:pPr marL="0" indent="0">
              <a:buNone/>
            </a:pPr>
            <a:r>
              <a:rPr lang="hr-HR" i="1" dirty="0" smtClean="0"/>
              <a:t>Ukoliko </a:t>
            </a:r>
            <a:r>
              <a:rPr lang="hr-HR" i="1" dirty="0"/>
              <a:t>se bilo koju dužinu, veću ili manju, podijeli na </a:t>
            </a:r>
            <a:r>
              <a:rPr lang="hr-HR" b="1" i="1" dirty="0"/>
              <a:t>dvanaest jednakih dijelova</a:t>
            </a:r>
            <a:r>
              <a:rPr lang="hr-HR" i="1" dirty="0"/>
              <a:t>; tri dijela otpadaju na jednu stranicu trokuta, odnosno katetu, četiri dijela na drugu, dok preostalih pet dijelova čine treću stranicu, hipotenuzu koja zatvara </a:t>
            </a:r>
            <a:r>
              <a:rPr lang="hr-HR" b="1" i="1" dirty="0"/>
              <a:t>pravi kut</a:t>
            </a:r>
            <a:r>
              <a:rPr lang="hr-HR" i="1" dirty="0"/>
              <a:t> tog </a:t>
            </a:r>
            <a:r>
              <a:rPr lang="hr-HR" i="1" dirty="0" smtClean="0"/>
              <a:t>trokuta.</a:t>
            </a:r>
            <a:endParaRPr lang="hr-HR" i="1" dirty="0"/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9" y="2964163"/>
            <a:ext cx="4111154" cy="2502441"/>
          </a:xfrm>
        </p:spPr>
      </p:pic>
    </p:spTree>
    <p:extLst>
      <p:ext uri="{BB962C8B-B14F-4D97-AF65-F5344CB8AC3E}">
        <p14:creationId xmlns:p14="http://schemas.microsoft.com/office/powerpoint/2010/main" val="12359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Mističnost egipatskog trokuta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1678" y="2560320"/>
            <a:ext cx="6118698" cy="3310128"/>
          </a:xfrm>
        </p:spPr>
        <p:txBody>
          <a:bodyPr/>
          <a:lstStyle/>
          <a:p>
            <a:r>
              <a:rPr lang="hr-HR" dirty="0" smtClean="0"/>
              <a:t>pravilo je zagonetno </a:t>
            </a:r>
            <a:r>
              <a:rPr lang="hr-HR" dirty="0"/>
              <a:t>i prekriveno mističnim </a:t>
            </a:r>
            <a:r>
              <a:rPr lang="hr-HR" dirty="0" smtClean="0"/>
              <a:t>velom brojem</a:t>
            </a:r>
            <a:r>
              <a:rPr lang="hr-HR" dirty="0"/>
              <a:t> </a:t>
            </a:r>
            <a:r>
              <a:rPr lang="hr-HR" b="1" i="1" dirty="0"/>
              <a:t>dvanaest</a:t>
            </a:r>
            <a:r>
              <a:rPr lang="hr-HR" b="1" dirty="0"/>
              <a:t> </a:t>
            </a:r>
            <a:r>
              <a:rPr lang="hr-HR" dirty="0"/>
              <a:t>(</a:t>
            </a:r>
            <a:r>
              <a:rPr lang="hr-HR" dirty="0" smtClean="0"/>
              <a:t>3+4+5=12), ali je u praksi bilo </a:t>
            </a:r>
            <a:r>
              <a:rPr lang="hr-HR" dirty="0"/>
              <a:t>potpuno </a:t>
            </a:r>
            <a:r>
              <a:rPr lang="hr-HR" dirty="0" smtClean="0"/>
              <a:t>primjenjivo</a:t>
            </a:r>
          </a:p>
          <a:p>
            <a:endParaRPr lang="hr-HR" dirty="0"/>
          </a:p>
          <a:p>
            <a:r>
              <a:rPr lang="hr-HR" dirty="0"/>
              <a:t>Egipćani su smatrali svoj "vlastiti" trokut svetim i vjerovali su u njegov odnos s cijelim svemirom</a:t>
            </a:r>
          </a:p>
          <a:p>
            <a:endParaRPr lang="hr-HR" dirty="0"/>
          </a:p>
        </p:txBody>
      </p:sp>
      <p:pic>
        <p:nvPicPr>
          <p:cNvPr id="4098" name="Picture 2" descr="Ancient Mathematics: Triangles in Egyp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83" y="2560320"/>
            <a:ext cx="4337839" cy="31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Mističnost egipatskog trokuta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2691182"/>
          </a:xfrm>
        </p:spPr>
        <p:txBody>
          <a:bodyPr>
            <a:normAutofit/>
          </a:bodyPr>
          <a:lstStyle/>
          <a:p>
            <a:r>
              <a:rPr lang="hr-HR" dirty="0"/>
              <a:t>najvjerodostojniji dokaz praktične primjene </a:t>
            </a:r>
            <a:r>
              <a:rPr lang="hr-HR" dirty="0" smtClean="0"/>
              <a:t>egipatskog trokuta </a:t>
            </a:r>
            <a:r>
              <a:rPr lang="hr-HR" dirty="0"/>
              <a:t>su isklesane kamene statue egipatskih slavnih arhitekata koji uvijek drže tri štapa u omjeru </a:t>
            </a:r>
            <a:r>
              <a:rPr lang="hr-HR" dirty="0" smtClean="0"/>
              <a:t>3:4:5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40" y="2638142"/>
            <a:ext cx="3739712" cy="283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1532</TotalTime>
  <Words>818</Words>
  <Application>Microsoft Office PowerPoint</Application>
  <PresentationFormat>Widescreen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Cambria Math</vt:lpstr>
      <vt:lpstr>Garamond</vt:lpstr>
      <vt:lpstr>Organic</vt:lpstr>
      <vt:lpstr>Trokuti u Starom Egiptu</vt:lpstr>
      <vt:lpstr>PowerPoint Presentation</vt:lpstr>
      <vt:lpstr>3 karakteristična trokuta Starog Egipta</vt:lpstr>
      <vt:lpstr>Ponovimo</vt:lpstr>
      <vt:lpstr>Egipatski trokut</vt:lpstr>
      <vt:lpstr>Egipatski trokut</vt:lpstr>
      <vt:lpstr>Egipatski trokut</vt:lpstr>
      <vt:lpstr>Mističnost egipatskog trokuta</vt:lpstr>
      <vt:lpstr>Mističnost egipatskog trokuta</vt:lpstr>
      <vt:lpstr>Mističnost egipatskog trokuta</vt:lpstr>
      <vt:lpstr>Konstrukcija temelja hrama korištenjem egipatskog trokuta</vt:lpstr>
      <vt:lpstr>Konstrukcija temelja hrama korištenjem egipatskog trokuta</vt:lpstr>
      <vt:lpstr>Još jedna primjena egipatskog trokuta</vt:lpstr>
      <vt:lpstr>Ponovimo</vt:lpstr>
      <vt:lpstr>Jednakostranični trokut u Starom Egiptu</vt:lpstr>
      <vt:lpstr>Jednakostranični trokut u Starom Egiptu</vt:lpstr>
      <vt:lpstr>Ponovimo</vt:lpstr>
      <vt:lpstr>Jednakokračni trokut u Starom Egiptu</vt:lpstr>
      <vt:lpstr>Jednakokračni trokut u Starom Egiptu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Trokuti u Starom Egiptu</dc:title>
  <dc:creator>Marijana</dc:creator>
  <cp:lastModifiedBy>Marijana</cp:lastModifiedBy>
  <cp:revision>85</cp:revision>
  <dcterms:created xsi:type="dcterms:W3CDTF">2022-02-23T08:28:57Z</dcterms:created>
  <dcterms:modified xsi:type="dcterms:W3CDTF">2022-02-24T10:01:50Z</dcterms:modified>
</cp:coreProperties>
</file>