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70" r:id="rId5"/>
    <p:sldId id="269" r:id="rId6"/>
    <p:sldId id="257" r:id="rId7"/>
    <p:sldId id="264" r:id="rId8"/>
    <p:sldId id="266" r:id="rId9"/>
    <p:sldId id="267" r:id="rId10"/>
    <p:sldId id="258" r:id="rId11"/>
    <p:sldId id="260" r:id="rId12"/>
    <p:sldId id="259" r:id="rId13"/>
    <p:sldId id="265" r:id="rId14"/>
    <p:sldId id="272" r:id="rId15"/>
    <p:sldId id="27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7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13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5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0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16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3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11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5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88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3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9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4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56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0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62907-F6B7-4064-855F-161BCE15A4CC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E4763-E85D-4103-9E8B-60B75ED895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1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tlantablackstar.com/2014/10/03/5-examples-of-african-math-before-europe-could-read-or-write/4/" TargetMode="External"/><Relationship Id="rId2" Type="http://schemas.openxmlformats.org/officeDocument/2006/relationships/hyperlink" Target="https://core.ac.uk/download/pdf/19788108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0565"/>
          </a:xfrm>
        </p:spPr>
        <p:txBody>
          <a:bodyPr/>
          <a:lstStyle/>
          <a:p>
            <a:r>
              <a:rPr lang="hr-HR" b="1" dirty="0" smtClean="0"/>
              <a:t>Kraljevski lakat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004" y="4912466"/>
            <a:ext cx="9144000" cy="805673"/>
          </a:xfrm>
        </p:spPr>
        <p:txBody>
          <a:bodyPr>
            <a:normAutofit/>
          </a:bodyPr>
          <a:lstStyle/>
          <a:p>
            <a:r>
              <a:rPr lang="hr-HR" sz="2400" dirty="0"/>
              <a:t>Marijana Pili, učiteljica matematike, OŠ Pušća</a:t>
            </a:r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95" y="3612759"/>
            <a:ext cx="3262009" cy="12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Egipatski kraljevski lakat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782111"/>
            <a:ext cx="9275518" cy="1235412"/>
          </a:xfrm>
        </p:spPr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oristio se više od 4 tisućljeća, sve dok se u 19. stoljeću nije pojavio metar i zamijenio lakat i još mnoge stare jedinice</a:t>
            </a:r>
          </a:p>
          <a:p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7" y="4291844"/>
            <a:ext cx="10141085" cy="9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Egipatski kraljevski lakat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33472"/>
            <a:ext cx="9601196" cy="953312"/>
          </a:xfrm>
        </p:spPr>
        <p:txBody>
          <a:bodyPr/>
          <a:lstStyle/>
          <a:p>
            <a:r>
              <a:rPr lang="hr-HR" dirty="0" smtClean="0"/>
              <a:t>Egipatski kraljevski lakat (replika) čuva se u muzeju Louvre</a:t>
            </a:r>
            <a:endParaRPr lang="hr-HR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30" y="3442842"/>
            <a:ext cx="6396139" cy="23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Kraljevski lakat, dlan i prst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1915"/>
            <a:ext cx="10056778" cy="3443953"/>
          </a:xfrm>
        </p:spPr>
        <p:txBody>
          <a:bodyPr/>
          <a:lstStyle/>
          <a:p>
            <a:r>
              <a:rPr lang="hr-HR" dirty="0" smtClean="0"/>
              <a:t>kraljevski lakat je približno iznosio 52,92 cm</a:t>
            </a:r>
          </a:p>
          <a:p>
            <a:endParaRPr lang="hr-HR" dirty="0"/>
          </a:p>
          <a:p>
            <a:r>
              <a:rPr lang="hr-HR" dirty="0"/>
              <a:t>k</a:t>
            </a:r>
            <a:r>
              <a:rPr lang="hr-HR" dirty="0" smtClean="0"/>
              <a:t>raljevski lakat je činilo 7 dlanova</a:t>
            </a:r>
          </a:p>
          <a:p>
            <a:endParaRPr lang="hr-HR" dirty="0"/>
          </a:p>
          <a:p>
            <a:r>
              <a:rPr lang="hr-HR" dirty="0" smtClean="0"/>
              <a:t>1 dlan su činila 4 prsta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9" y="2919629"/>
            <a:ext cx="1679880" cy="312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10" y="2919629"/>
            <a:ext cx="2141788" cy="28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9664"/>
          </a:xfrm>
        </p:spPr>
        <p:txBody>
          <a:bodyPr>
            <a:normAutofit fontScale="90000"/>
          </a:bodyPr>
          <a:lstStyle/>
          <a:p>
            <a:r>
              <a:rPr lang="hr-HR" dirty="0"/>
              <a:t>Kraljevski lakat, dlan i prst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 kraljevski lakat = 7 dlanova = 28 prstiju</a:t>
            </a:r>
          </a:p>
          <a:p>
            <a:endParaRPr lang="hr-HR" dirty="0" smtClean="0"/>
          </a:p>
          <a:p>
            <a:r>
              <a:rPr lang="hr-HR" dirty="0" smtClean="0"/>
              <a:t>1 kraljevski lakat ≈ 52.92 cm</a:t>
            </a:r>
          </a:p>
          <a:p>
            <a:r>
              <a:rPr lang="hr-HR" dirty="0"/>
              <a:t>1 </a:t>
            </a:r>
            <a:r>
              <a:rPr lang="hr-HR" dirty="0" smtClean="0"/>
              <a:t>dlan </a:t>
            </a:r>
            <a:r>
              <a:rPr lang="hr-HR" dirty="0"/>
              <a:t>≈ </a:t>
            </a:r>
            <a:r>
              <a:rPr lang="hr-HR" dirty="0" smtClean="0"/>
              <a:t>7.56 </a:t>
            </a:r>
            <a:r>
              <a:rPr lang="hr-HR" dirty="0"/>
              <a:t>cm</a:t>
            </a:r>
          </a:p>
          <a:p>
            <a:r>
              <a:rPr lang="hr-HR" dirty="0"/>
              <a:t>1 </a:t>
            </a:r>
            <a:r>
              <a:rPr lang="hr-HR" dirty="0" smtClean="0"/>
              <a:t>prst </a:t>
            </a:r>
            <a:r>
              <a:rPr lang="hr-HR" dirty="0"/>
              <a:t>≈ </a:t>
            </a:r>
            <a:r>
              <a:rPr lang="hr-HR" dirty="0" smtClean="0"/>
              <a:t>1.89 </a:t>
            </a:r>
            <a:r>
              <a:rPr lang="hr-HR" dirty="0"/>
              <a:t>cm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63" y="1877437"/>
            <a:ext cx="4324427" cy="42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16763"/>
            <a:ext cx="9601196" cy="681298"/>
          </a:xfrm>
        </p:spPr>
        <p:txBody>
          <a:bodyPr>
            <a:normAutofit fontScale="90000"/>
          </a:bodyPr>
          <a:lstStyle/>
          <a:p>
            <a:r>
              <a:rPr lang="hr-HR" dirty="0"/>
              <a:t>Kraljevski lakat, dlan i prst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23" y="1498061"/>
            <a:ext cx="3887353" cy="5183137"/>
          </a:xfrm>
        </p:spPr>
      </p:pic>
    </p:spTree>
    <p:extLst>
      <p:ext uri="{BB962C8B-B14F-4D97-AF65-F5344CB8AC3E}">
        <p14:creationId xmlns:p14="http://schemas.microsoft.com/office/powerpoint/2010/main" val="41215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Kraljevski lakat </a:t>
            </a:r>
            <a:r>
              <a:rPr lang="hr-HR" smtClean="0"/>
              <a:t>napisan hijeroglifima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14" y="2479642"/>
            <a:ext cx="6173371" cy="3565329"/>
          </a:xfrm>
        </p:spPr>
      </p:pic>
    </p:spTree>
    <p:extLst>
      <p:ext uri="{BB962C8B-B14F-4D97-AF65-F5344CB8AC3E}">
        <p14:creationId xmlns:p14="http://schemas.microsoft.com/office/powerpoint/2010/main" val="11374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300" y="777852"/>
            <a:ext cx="9601196" cy="72020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583" y="1974715"/>
            <a:ext cx="10476689" cy="390115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hlinkClick r:id="rId2"/>
              </a:rPr>
              <a:t>https://core.ac.uk/download/pdf/197881081.pdf</a:t>
            </a:r>
            <a:endParaRPr lang="hr-HR" dirty="0" smtClean="0"/>
          </a:p>
          <a:p>
            <a:r>
              <a:rPr lang="hr-HR" dirty="0">
                <a:hlinkClick r:id="rId3"/>
              </a:rPr>
              <a:t>http://e.math.hr/old/egipat/index.html</a:t>
            </a:r>
          </a:p>
          <a:p>
            <a:endParaRPr lang="hr-HR" dirty="0">
              <a:hlinkClick r:id="rId3"/>
            </a:endParaRPr>
          </a:p>
          <a:p>
            <a:r>
              <a:rPr lang="hr-HR" dirty="0">
                <a:hlinkClick r:id="rId3"/>
              </a:rPr>
              <a:t>https://repozitorij.mathos.hr/islandora/object/mathos%3A26/datastream/PDF/view</a:t>
            </a:r>
          </a:p>
          <a:p>
            <a:endParaRPr lang="hr-HR" dirty="0">
              <a:hlinkClick r:id="rId3"/>
            </a:endParaRPr>
          </a:p>
          <a:p>
            <a:r>
              <a:rPr lang="hr-HR" dirty="0">
                <a:hlinkClick r:id="rId3"/>
              </a:rPr>
              <a:t>https://zir.nsk.hr/islandora/object/mathos%3A387</a:t>
            </a:r>
          </a:p>
          <a:p>
            <a:endParaRPr lang="hr-HR" dirty="0">
              <a:hlinkClick r:id="rId3"/>
            </a:endParaRPr>
          </a:p>
          <a:p>
            <a:r>
              <a:rPr lang="hr-HR" dirty="0">
                <a:hlinkClick r:id="rId3"/>
              </a:rPr>
              <a:t>http://atlantablackstar.com/2014/10/03/5-examples-of-african-math-before-europe-could-read-or-write/4/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57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Ponovimo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/>
              <a:t>Mjerne jedinice za duljinu:</a:t>
            </a:r>
          </a:p>
          <a:p>
            <a:pPr marL="0" indent="0">
              <a:buNone/>
            </a:pPr>
            <a:r>
              <a:rPr lang="hr-HR" dirty="0"/>
              <a:t>m</a:t>
            </a:r>
            <a:r>
              <a:rPr lang="hr-HR" dirty="0" smtClean="0"/>
              <a:t>ilimetar (mm), centimetar (cm), decimetar (dm), metar (m), kilometar (km)</a:t>
            </a:r>
          </a:p>
          <a:p>
            <a:endParaRPr lang="hr-HR" dirty="0"/>
          </a:p>
          <a:p>
            <a:r>
              <a:rPr lang="hr-HR" sz="2800" b="1" dirty="0" smtClean="0"/>
              <a:t>Mjerne jedinice za duljinu u SAD-u:</a:t>
            </a:r>
          </a:p>
          <a:p>
            <a:pPr marL="0" indent="0">
              <a:buNone/>
            </a:pPr>
            <a:r>
              <a:rPr lang="hr-HR" dirty="0" smtClean="0"/>
              <a:t>palac (in), stopa (ft), yard (yd), milja (mi)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26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Mjerne jedinice za duljinu u starom 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0315" y="2560320"/>
            <a:ext cx="4956437" cy="3310128"/>
          </a:xfrm>
        </p:spPr>
        <p:txBody>
          <a:bodyPr/>
          <a:lstStyle/>
          <a:p>
            <a:r>
              <a:rPr lang="hr-HR" dirty="0" smtClean="0"/>
              <a:t>koristili su lakat </a:t>
            </a:r>
            <a:r>
              <a:rPr lang="hr-HR" dirty="0"/>
              <a:t>kao mjernu jedinicu za </a:t>
            </a:r>
            <a:r>
              <a:rPr lang="hr-HR" dirty="0" smtClean="0"/>
              <a:t>duljinu</a:t>
            </a:r>
          </a:p>
          <a:p>
            <a:endParaRPr lang="hr-HR" dirty="0" smtClean="0"/>
          </a:p>
          <a:p>
            <a:r>
              <a:rPr lang="hr-HR" dirty="0"/>
              <a:t>l</a:t>
            </a:r>
            <a:r>
              <a:rPr lang="hr-HR" dirty="0" smtClean="0"/>
              <a:t>akat se dijelio na dlanove, a dlanovi na prste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22" y="2560320"/>
            <a:ext cx="4883054" cy="3418138"/>
          </a:xfrm>
        </p:spPr>
      </p:pic>
    </p:spTree>
    <p:extLst>
      <p:ext uri="{BB962C8B-B14F-4D97-AF65-F5344CB8AC3E}">
        <p14:creationId xmlns:p14="http://schemas.microsoft.com/office/powerpoint/2010/main" val="9616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Mjerne jedinice za duljinu u starom 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70378" cy="3318936"/>
          </a:xfrm>
        </p:spPr>
        <p:txBody>
          <a:bodyPr/>
          <a:lstStyle/>
          <a:p>
            <a:r>
              <a:rPr lang="hr-HR" dirty="0"/>
              <a:t>razlikovali su MALI LAKAT i KRALJEVSKI </a:t>
            </a:r>
            <a:r>
              <a:rPr lang="hr-HR" dirty="0" smtClean="0"/>
              <a:t>LAKAT</a:t>
            </a:r>
          </a:p>
          <a:p>
            <a:endParaRPr lang="hr-HR" dirty="0"/>
          </a:p>
          <a:p>
            <a:r>
              <a:rPr lang="hr-HR" dirty="0"/>
              <a:t>mali lakat = 6 dlanova = 24 prsta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8" y="2725343"/>
            <a:ext cx="4417977" cy="33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Mjerne jedinice za duljinu u starom 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6196"/>
            <a:ext cx="9601196" cy="3086232"/>
          </a:xfrm>
        </p:spPr>
        <p:txBody>
          <a:bodyPr/>
          <a:lstStyle/>
          <a:p>
            <a:r>
              <a:rPr lang="hr-HR" dirty="0" smtClean="0"/>
              <a:t>najčešće </a:t>
            </a:r>
            <a:r>
              <a:rPr lang="hr-HR" dirty="0"/>
              <a:t>su koristili kraljevski lakat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89" y="3701592"/>
            <a:ext cx="6050604" cy="2141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5226"/>
            <a:ext cx="4971848" cy="10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8302"/>
          </a:xfrm>
        </p:spPr>
        <p:txBody>
          <a:bodyPr/>
          <a:lstStyle/>
          <a:p>
            <a:r>
              <a:rPr lang="hr-HR" dirty="0" smtClean="0"/>
              <a:t>Egipatski kraljevski lakat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672" y="2560320"/>
            <a:ext cx="6108971" cy="3310128"/>
          </a:xfrm>
        </p:spPr>
        <p:txBody>
          <a:bodyPr/>
          <a:lstStyle/>
          <a:p>
            <a:r>
              <a:rPr lang="hr-HR" dirty="0" smtClean="0"/>
              <a:t>jedna od prvih mjera za duljinu bio je egipatski kraljevski lakat ili drugim nazivom kubit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6288" y="2515834"/>
            <a:ext cx="2395473" cy="44599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71" y="2011404"/>
            <a:ext cx="2925391" cy="40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503" y="1333281"/>
            <a:ext cx="9601196" cy="65211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       Egipatski </a:t>
            </a:r>
            <a:r>
              <a:rPr lang="hr-HR" dirty="0"/>
              <a:t>kraljevski lakat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530369" cy="3310128"/>
          </a:xfrm>
        </p:spPr>
        <p:txBody>
          <a:bodyPr/>
          <a:lstStyle/>
          <a:p>
            <a:r>
              <a:rPr lang="hr-HR" dirty="0"/>
              <a:t>duljina egipatskog kraljevskog lakta bila je jednaka duljini podlaktice od lakta do ispruženog srednjeg prsta plus širina dlana (eng. palm) tadašnjeg faraona na vlasti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99" y="982494"/>
            <a:ext cx="2741600" cy="5132141"/>
          </a:xfrm>
        </p:spPr>
      </p:pic>
    </p:spTree>
    <p:extLst>
      <p:ext uri="{BB962C8B-B14F-4D97-AF65-F5344CB8AC3E}">
        <p14:creationId xmlns:p14="http://schemas.microsoft.com/office/powerpoint/2010/main" val="42003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6123"/>
          </a:xfrm>
        </p:spPr>
        <p:txBody>
          <a:bodyPr/>
          <a:lstStyle/>
          <a:p>
            <a:r>
              <a:rPr lang="hr-HR" dirty="0"/>
              <a:t>Egipatski kraljevski lakat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314412" cy="3310128"/>
          </a:xfrm>
        </p:spPr>
        <p:txBody>
          <a:bodyPr/>
          <a:lstStyle/>
          <a:p>
            <a:r>
              <a:rPr lang="hr-HR" dirty="0" smtClean="0"/>
              <a:t>izvorna </a:t>
            </a:r>
            <a:r>
              <a:rPr lang="hr-HR" dirty="0"/>
              <a:t>mjera </a:t>
            </a:r>
            <a:r>
              <a:rPr lang="hr-HR" dirty="0" smtClean="0"/>
              <a:t>kraljevskog lakta prenosila se u </a:t>
            </a:r>
            <a:r>
              <a:rPr lang="hr-HR" dirty="0"/>
              <a:t>crni granit i urezivala u </a:t>
            </a:r>
            <a:r>
              <a:rPr lang="hr-HR" dirty="0" smtClean="0"/>
              <a:t>njemu</a:t>
            </a:r>
          </a:p>
          <a:p>
            <a:endParaRPr lang="hr-HR" dirty="0"/>
          </a:p>
          <a:p>
            <a:r>
              <a:rPr lang="hr-HR" dirty="0"/>
              <a:t>u</a:t>
            </a:r>
            <a:r>
              <a:rPr lang="hr-HR" dirty="0" smtClean="0"/>
              <a:t> arhitekturi se najčešće koristio kraljevski lakat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62" y="1976979"/>
            <a:ext cx="5319185" cy="4229490"/>
          </a:xfrm>
        </p:spPr>
      </p:pic>
    </p:spTree>
    <p:extLst>
      <p:ext uri="{BB962C8B-B14F-4D97-AF65-F5344CB8AC3E}">
        <p14:creationId xmlns:p14="http://schemas.microsoft.com/office/powerpoint/2010/main" val="3752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0208"/>
          </a:xfrm>
        </p:spPr>
        <p:txBody>
          <a:bodyPr>
            <a:normAutofit fontScale="90000"/>
          </a:bodyPr>
          <a:lstStyle/>
          <a:p>
            <a:r>
              <a:rPr lang="hr-HR" dirty="0"/>
              <a:t>Egipatski kraljevski lakat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604292" cy="3310128"/>
          </a:xfrm>
        </p:spPr>
        <p:txBody>
          <a:bodyPr/>
          <a:lstStyle/>
          <a:p>
            <a:r>
              <a:rPr lang="hr-HR" dirty="0"/>
              <a:t>radnici na gradilištima dobivali su primjerke u granitu ili drvetu, a graditelji su bili odgovorni za njihovo čuvanje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38" y="1959566"/>
            <a:ext cx="5982511" cy="4072081"/>
          </a:xfrm>
        </p:spPr>
      </p:pic>
    </p:spTree>
    <p:extLst>
      <p:ext uri="{BB962C8B-B14F-4D97-AF65-F5344CB8AC3E}">
        <p14:creationId xmlns:p14="http://schemas.microsoft.com/office/powerpoint/2010/main" val="33339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6456</TotalTime>
  <Words>337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Kraljevski lakat</vt:lpstr>
      <vt:lpstr>Ponovimo</vt:lpstr>
      <vt:lpstr>Mjerne jedinice za duljinu u starom Egiptu</vt:lpstr>
      <vt:lpstr>Mjerne jedinice za duljinu u starom Egiptu</vt:lpstr>
      <vt:lpstr>Mjerne jedinice za duljinu u starom Egiptu</vt:lpstr>
      <vt:lpstr>Egipatski kraljevski lakat</vt:lpstr>
      <vt:lpstr>       Egipatski kraljevski lakat</vt:lpstr>
      <vt:lpstr>Egipatski kraljevski lakat</vt:lpstr>
      <vt:lpstr>Egipatski kraljevski lakat</vt:lpstr>
      <vt:lpstr>Egipatski kraljevski lakat</vt:lpstr>
      <vt:lpstr>Egipatski kraljevski lakat</vt:lpstr>
      <vt:lpstr>Kraljevski lakat, dlan i prst</vt:lpstr>
      <vt:lpstr>Kraljevski lakat, dlan i prst</vt:lpstr>
      <vt:lpstr>Kraljevski lakat, dlan i prst</vt:lpstr>
      <vt:lpstr>Kraljevski lakat napisan hijeroglifima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Marijana</cp:lastModifiedBy>
  <cp:revision>61</cp:revision>
  <dcterms:created xsi:type="dcterms:W3CDTF">2021-05-19T08:09:05Z</dcterms:created>
  <dcterms:modified xsi:type="dcterms:W3CDTF">2021-05-24T07:47:31Z</dcterms:modified>
</cp:coreProperties>
</file>