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0" r:id="rId4"/>
    <p:sldId id="261" r:id="rId5"/>
    <p:sldId id="258" r:id="rId6"/>
    <p:sldId id="267" r:id="rId7"/>
    <p:sldId id="268" r:id="rId8"/>
    <p:sldId id="262" r:id="rId9"/>
    <p:sldId id="265" r:id="rId10"/>
    <p:sldId id="264" r:id="rId11"/>
    <p:sldId id="263" r:id="rId12"/>
    <p:sldId id="266" r:id="rId13"/>
    <p:sldId id="269" r:id="rId14"/>
    <p:sldId id="275" r:id="rId15"/>
    <p:sldId id="270" r:id="rId16"/>
    <p:sldId id="272" r:id="rId17"/>
    <p:sldId id="273" r:id="rId18"/>
    <p:sldId id="276" r:id="rId19"/>
    <p:sldId id="274" r:id="rId20"/>
    <p:sldId id="278" r:id="rId21"/>
    <p:sldId id="271" r:id="rId22"/>
    <p:sldId id="277" r:id="rId23"/>
    <p:sldId id="25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C35F4AB-56D1-48D9-AF91-7DE6D32035ED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74B-E10D-45A8-A7B7-05C0036E6E46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24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F4AB-56D1-48D9-AF91-7DE6D32035ED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74B-E10D-45A8-A7B7-05C0036E6E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57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F4AB-56D1-48D9-AF91-7DE6D32035ED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74B-E10D-45A8-A7B7-05C0036E6E46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0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F4AB-56D1-48D9-AF91-7DE6D32035ED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74B-E10D-45A8-A7B7-05C0036E6E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143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F4AB-56D1-48D9-AF91-7DE6D32035ED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74B-E10D-45A8-A7B7-05C0036E6E46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F4AB-56D1-48D9-AF91-7DE6D32035ED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74B-E10D-45A8-A7B7-05C0036E6E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45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F4AB-56D1-48D9-AF91-7DE6D32035ED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74B-E10D-45A8-A7B7-05C0036E6E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90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F4AB-56D1-48D9-AF91-7DE6D32035ED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74B-E10D-45A8-A7B7-05C0036E6E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813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F4AB-56D1-48D9-AF91-7DE6D32035ED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74B-E10D-45A8-A7B7-05C0036E6E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24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F4AB-56D1-48D9-AF91-7DE6D32035ED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74B-E10D-45A8-A7B7-05C0036E6E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716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F4AB-56D1-48D9-AF91-7DE6D32035ED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74B-E10D-45A8-A7B7-05C0036E6E46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8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C35F4AB-56D1-48D9-AF91-7DE6D32035ED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F3E74B-E10D-45A8-A7B7-05C0036E6E46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64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kimliyiz.com/egitim-ve-ogretim/118181-eski-misirlilar-da-matematik-misirllarda-matematik-tarihi.html" TargetMode="External"/><Relationship Id="rId2" Type="http://schemas.openxmlformats.org/officeDocument/2006/relationships/hyperlink" Target="http://atlantablackstar.com/2014/10/03/5-examples-of-african-math-before-europe-could-read-or-write/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ova-akropola.com/kulture-i-civilizacije/mitologije/horusovo-oko/#prettyPhoto" TargetMode="External"/><Relationship Id="rId4" Type="http://schemas.openxmlformats.org/officeDocument/2006/relationships/hyperlink" Target="https://repozitorij.pmf.unizg.hr/islandora/object/pmf:140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449" y="4760082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hr-HR" sz="8000" dirty="0" smtClean="0">
                <a:solidFill>
                  <a:schemeClr val="bg1"/>
                </a:solidFill>
              </a:rPr>
              <a:t>Egipatski razlomci</a:t>
            </a:r>
            <a:endParaRPr lang="hr-HR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63" y="5735649"/>
            <a:ext cx="2446923" cy="974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5922" y="6023067"/>
            <a:ext cx="687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solidFill>
                  <a:schemeClr val="bg1"/>
                </a:solidFill>
              </a:rPr>
              <a:t>Marijana Pili, učiteljica matematike, OŠ Pušća</a:t>
            </a:r>
          </a:p>
        </p:txBody>
      </p:sp>
    </p:spTree>
    <p:extLst>
      <p:ext uri="{BB962C8B-B14F-4D97-AF65-F5344CB8AC3E}">
        <p14:creationId xmlns:p14="http://schemas.microsoft.com/office/powerpoint/2010/main" val="34612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Egipatski razlomci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*pretpostavlja </a:t>
                </a:r>
                <a:r>
                  <a:rPr lang="hr-HR" dirty="0"/>
                  <a:t>se da su stari </a:t>
                </a:r>
                <a:r>
                  <a:rPr lang="hr-HR" dirty="0" smtClean="0"/>
                  <a:t>Egipćani </a:t>
                </a:r>
                <a:r>
                  <a:rPr lang="hr-HR" dirty="0"/>
                  <a:t>do takvog prikaza </a:t>
                </a:r>
                <a:r>
                  <a:rPr lang="hr-HR" dirty="0" smtClean="0"/>
                  <a:t>do</a:t>
                </a:r>
                <a:r>
                  <a:rPr lang="hr-HR" dirty="0"/>
                  <a:t>š</a:t>
                </a:r>
                <a:r>
                  <a:rPr lang="hr-HR" dirty="0" smtClean="0"/>
                  <a:t>li </a:t>
                </a:r>
                <a:r>
                  <a:rPr lang="hr-HR" dirty="0"/>
                  <a:t>postupkom </a:t>
                </a:r>
                <a:r>
                  <a:rPr lang="hr-HR" dirty="0" smtClean="0"/>
                  <a:t>sli</a:t>
                </a:r>
                <a:r>
                  <a:rPr lang="hr-HR" dirty="0"/>
                  <a:t>č</a:t>
                </a:r>
                <a:r>
                  <a:rPr lang="hr-HR" dirty="0" smtClean="0"/>
                  <a:t>nim običnom</a:t>
                </a:r>
                <a:r>
                  <a:rPr lang="hr-HR" dirty="0"/>
                  <a:t> </a:t>
                </a:r>
                <a:r>
                  <a:rPr lang="hr-HR" dirty="0" smtClean="0"/>
                  <a:t>dijeljenju</a:t>
                </a:r>
              </a:p>
              <a:p>
                <a:endParaRPr lang="hr-HR" dirty="0"/>
              </a:p>
              <a:p>
                <a:r>
                  <a:rPr lang="hr-HR" dirty="0" smtClean="0"/>
                  <a:t>*koristili su tablice sa zapisima egipatskih razlomaka</a:t>
                </a:r>
              </a:p>
              <a:p>
                <a:endParaRPr lang="hr-HR" dirty="0"/>
              </a:p>
              <a:p>
                <a:r>
                  <a:rPr lang="hr-HR" dirty="0" smtClean="0"/>
                  <a:t>*u </a:t>
                </a:r>
                <a:r>
                  <a:rPr lang="hr-HR" dirty="0"/>
                  <a:t>Rhindovom papirusu dana je tablica egipatskih razlomaka za razlomke oblika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hr-HR" dirty="0" smtClean="0"/>
                  <a:t>  </a:t>
                </a:r>
                <a:r>
                  <a:rPr lang="hr-HR" dirty="0"/>
                  <a:t>pri </a:t>
                </a:r>
                <a:r>
                  <a:rPr lang="hr-HR" dirty="0" smtClean="0"/>
                  <a:t>čemu </a:t>
                </a:r>
                <a:r>
                  <a:rPr lang="hr-HR" dirty="0"/>
                  <a:t>je n neparan </a:t>
                </a:r>
                <a:r>
                  <a:rPr lang="hr-HR" dirty="0" smtClean="0"/>
                  <a:t>broj između 5 i 101</a:t>
                </a:r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128" y="215565"/>
            <a:ext cx="9720072" cy="640469"/>
          </a:xfrm>
        </p:spPr>
        <p:txBody>
          <a:bodyPr>
            <a:normAutofit/>
          </a:bodyPr>
          <a:lstStyle/>
          <a:p>
            <a:r>
              <a:rPr lang="hr-HR" sz="4400" dirty="0" smtClean="0"/>
              <a:t>Tablica egipatskih razlomaka – Rhidnov papirus</a:t>
            </a:r>
            <a:endParaRPr lang="hr-HR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3" y="1138137"/>
            <a:ext cx="5834080" cy="498056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18" y="1138137"/>
            <a:ext cx="6027241" cy="4980561"/>
          </a:xfrm>
        </p:spPr>
      </p:pic>
    </p:spTree>
    <p:extLst>
      <p:ext uri="{BB962C8B-B14F-4D97-AF65-F5344CB8AC3E}">
        <p14:creationId xmlns:p14="http://schemas.microsoft.com/office/powerpoint/2010/main" val="35460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6381"/>
            <a:ext cx="9720072" cy="65019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Egipatski razlomci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177048"/>
                <a:ext cx="4085617" cy="3861880"/>
              </a:xfrm>
            </p:spPr>
            <p:txBody>
              <a:bodyPr/>
              <a:lstStyle/>
              <a:p>
                <a:r>
                  <a:rPr lang="hr-HR" b="1" dirty="0" smtClean="0"/>
                  <a:t>Primjer: </a:t>
                </a:r>
                <a:endParaRPr lang="hr-HR" b="1" dirty="0" smtClean="0"/>
              </a:p>
              <a:p>
                <a:r>
                  <a:rPr lang="hr-HR" dirty="0" smtClean="0"/>
                  <a:t>Razlomak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hr-HR" dirty="0" smtClean="0"/>
                  <a:t>  zapišimo kao egipatski razlomak.</a:t>
                </a:r>
                <a:endParaRPr lang="hr-HR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177048"/>
                <a:ext cx="4085617" cy="3861880"/>
              </a:xfrm>
              <a:blipFill>
                <a:blip r:embed="rId2"/>
                <a:stretch>
                  <a:fillRect l="-746" t="-189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22" y="836578"/>
            <a:ext cx="5184842" cy="64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HORUSOVO OKO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271617" cy="4023360"/>
          </a:xfrm>
        </p:spPr>
        <p:txBody>
          <a:bodyPr/>
          <a:lstStyle/>
          <a:p>
            <a:r>
              <a:rPr lang="hr-HR" b="1" dirty="0" smtClean="0"/>
              <a:t>*Horusovo </a:t>
            </a:r>
            <a:r>
              <a:rPr lang="hr-HR" b="1" dirty="0"/>
              <a:t>oko</a:t>
            </a:r>
            <a:r>
              <a:rPr lang="hr-HR" dirty="0"/>
              <a:t> (</a:t>
            </a:r>
            <a:r>
              <a:rPr lang="hr-HR" i="1" dirty="0"/>
              <a:t>Sunčevo oko</a:t>
            </a:r>
            <a:r>
              <a:rPr lang="hr-HR" dirty="0"/>
              <a:t>) ili </a:t>
            </a:r>
            <a:r>
              <a:rPr lang="hr-HR" b="1" dirty="0" smtClean="0"/>
              <a:t>Wedjat</a:t>
            </a:r>
            <a:r>
              <a:rPr lang="hr-HR" dirty="0"/>
              <a:t> </a:t>
            </a:r>
            <a:r>
              <a:rPr lang="hr-HR" dirty="0" smtClean="0"/>
              <a:t>- jedan </a:t>
            </a:r>
            <a:r>
              <a:rPr lang="hr-HR" dirty="0"/>
              <a:t>od najpoznatijih mitskih simbola u starom </a:t>
            </a:r>
            <a:r>
              <a:rPr lang="hr-HR" dirty="0" smtClean="0"/>
              <a:t>Egiptu</a:t>
            </a:r>
          </a:p>
          <a:p>
            <a:endParaRPr lang="hr-HR" dirty="0"/>
          </a:p>
          <a:p>
            <a:r>
              <a:rPr lang="hr-HR" dirty="0" smtClean="0"/>
              <a:t>*prema</a:t>
            </a:r>
            <a:r>
              <a:rPr lang="hr-HR" dirty="0"/>
              <a:t> mitologiji riječ je o oku sokola iz kojeg izlaze dvije suze, od kojih jedna klizi okomito, a druga u obliku </a:t>
            </a:r>
            <a:r>
              <a:rPr lang="hr-HR" dirty="0" smtClean="0"/>
              <a:t>poluelipse</a:t>
            </a:r>
          </a:p>
          <a:p>
            <a:endParaRPr lang="hr-HR" dirty="0" smtClean="0"/>
          </a:p>
          <a:p>
            <a:r>
              <a:rPr lang="hr-HR" dirty="0" smtClean="0"/>
              <a:t>*suze </a:t>
            </a:r>
            <a:r>
              <a:rPr lang="hr-HR" dirty="0"/>
              <a:t>koje izlaze iz Raova oka su ljudske duše (</a:t>
            </a:r>
            <a:r>
              <a:rPr lang="hr-HR" dirty="0" smtClean="0"/>
              <a:t>ljudi)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00" y="111862"/>
            <a:ext cx="2816358" cy="6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HORUSOVO OKO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337761" cy="4023360"/>
          </a:xfrm>
        </p:spPr>
        <p:txBody>
          <a:bodyPr/>
          <a:lstStyle/>
          <a:p>
            <a:r>
              <a:rPr lang="hr-HR" dirty="0"/>
              <a:t>*budući da je oko </a:t>
            </a:r>
            <a:r>
              <a:rPr lang="hr-HR" i="1" dirty="0"/>
              <a:t>wedjat</a:t>
            </a:r>
            <a:r>
              <a:rPr lang="hr-HR" dirty="0"/>
              <a:t> imalo simboliku stvaranja, vjerovalo se da ima i moć iscijeljivanja pa je zbog toga bilo jedan od najpopularnijih talismana u </a:t>
            </a:r>
            <a:r>
              <a:rPr lang="hr-HR" dirty="0" smtClean="0"/>
              <a:t>Egiptu</a:t>
            </a:r>
          </a:p>
          <a:p>
            <a:endParaRPr lang="hr-HR" dirty="0"/>
          </a:p>
          <a:p>
            <a:r>
              <a:rPr lang="hr-HR" dirty="0"/>
              <a:t>*kao amulet Horusovo je oko najčešće izrađivano u plavim i zelenim tonovima od porculana ili poludragog kamenja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73" y="2451371"/>
            <a:ext cx="5541292" cy="31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76656"/>
            <a:ext cx="9720072" cy="51556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HORUSOVO </a:t>
            </a:r>
            <a:r>
              <a:rPr lang="hr-HR" dirty="0" smtClean="0"/>
              <a:t>OKO - mit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313234"/>
            <a:ext cx="6612085" cy="4996126"/>
          </a:xfrm>
        </p:spPr>
        <p:txBody>
          <a:bodyPr>
            <a:normAutofit/>
          </a:bodyPr>
          <a:lstStyle/>
          <a:p>
            <a:r>
              <a:rPr lang="hr-HR" dirty="0" smtClean="0"/>
              <a:t>*mitska borba </a:t>
            </a:r>
            <a:r>
              <a:rPr lang="hr-HR" dirty="0"/>
              <a:t>Horusa i Setha za prijestolje </a:t>
            </a:r>
            <a:r>
              <a:rPr lang="hr-HR" dirty="0" smtClean="0"/>
              <a:t>simbolizira </a:t>
            </a:r>
            <a:r>
              <a:rPr lang="hr-HR" dirty="0"/>
              <a:t>borbu između svjetla i </a:t>
            </a:r>
            <a:r>
              <a:rPr lang="hr-HR" dirty="0" smtClean="0"/>
              <a:t>tame</a:t>
            </a:r>
          </a:p>
          <a:p>
            <a:endParaRPr lang="hr-HR" dirty="0" smtClean="0"/>
          </a:p>
          <a:p>
            <a:r>
              <a:rPr lang="hr-HR" dirty="0" smtClean="0"/>
              <a:t>*u </a:t>
            </a:r>
            <a:r>
              <a:rPr lang="hr-HR" dirty="0"/>
              <a:t>toj borbi Horus </a:t>
            </a:r>
            <a:r>
              <a:rPr lang="hr-HR" dirty="0" smtClean="0"/>
              <a:t>pobjeđuje </a:t>
            </a:r>
            <a:r>
              <a:rPr lang="hr-HR" dirty="0"/>
              <a:t>Setha, no pritom gubi svoje lijevo oko koje Seth komada na šest </a:t>
            </a:r>
            <a:r>
              <a:rPr lang="hr-HR" dirty="0" smtClean="0"/>
              <a:t>dijelova</a:t>
            </a:r>
          </a:p>
          <a:p>
            <a:endParaRPr lang="hr-HR" dirty="0" smtClean="0"/>
          </a:p>
          <a:p>
            <a:r>
              <a:rPr lang="hr-HR" dirty="0" smtClean="0"/>
              <a:t>*bog </a:t>
            </a:r>
            <a:r>
              <a:rPr lang="hr-HR" dirty="0"/>
              <a:t>mudrosti Toth, koji se povezuje i uz Mjesec, uspijeva izliječiti Horusovo oko i vratiti mu </a:t>
            </a:r>
            <a:r>
              <a:rPr lang="hr-HR" dirty="0" smtClean="0"/>
              <a:t>ga</a:t>
            </a:r>
          </a:p>
          <a:p>
            <a:endParaRPr lang="hr-HR" dirty="0" smtClean="0"/>
          </a:p>
          <a:p>
            <a:r>
              <a:rPr lang="hr-HR" dirty="0" smtClean="0"/>
              <a:t>*otada </a:t>
            </a:r>
            <a:r>
              <a:rPr lang="hr-HR" dirty="0"/>
              <a:t>Horusovo lijevo oko simbolički predstavlja Mjesec i crne je boje, dok njegovo desno oko simbolizira Sunce, bijele je boje i naziva se još Raovo </a:t>
            </a:r>
            <a:r>
              <a:rPr lang="hr-HR" dirty="0" smtClean="0"/>
              <a:t>oko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27" y="1904287"/>
            <a:ext cx="3942122" cy="34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8210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HORUSOVO OKO - 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459149"/>
            <a:ext cx="6407804" cy="485021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*</a:t>
            </a:r>
            <a:r>
              <a:rPr lang="hr-HR" dirty="0" smtClean="0"/>
              <a:t>izliječeno </a:t>
            </a:r>
            <a:r>
              <a:rPr lang="hr-HR" dirty="0"/>
              <a:t>lijevo oko nastavlja živjeti vlastitim životom i dobiva naziv udjat, oko-zaštitnik, u prijevodu “zdrav”, “</a:t>
            </a:r>
            <a:r>
              <a:rPr lang="hr-HR" dirty="0" smtClean="0"/>
              <a:t>potpun”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*u </a:t>
            </a:r>
            <a:r>
              <a:rPr lang="hr-HR" dirty="0"/>
              <a:t>kasnijem mitu, Horus je svoje oko dao svom ocu Ozirisu kao žrtvenu </a:t>
            </a:r>
            <a:r>
              <a:rPr lang="hr-HR" dirty="0" smtClean="0"/>
              <a:t>ponudu, a Oziris je oko </a:t>
            </a:r>
            <a:r>
              <a:rPr lang="hr-HR" dirty="0"/>
              <a:t>progutao i zahvaljujući njemu vratio se u vječni </a:t>
            </a:r>
            <a:r>
              <a:rPr lang="hr-HR" dirty="0" smtClean="0"/>
              <a:t>život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*na </a:t>
            </a:r>
            <a:r>
              <a:rPr lang="hr-HR" dirty="0"/>
              <a:t>taj način oko postaje simbol uskrsnuća i obnove života te ponovne uspostave </a:t>
            </a:r>
            <a:r>
              <a:rPr lang="hr-HR" dirty="0" smtClean="0"/>
              <a:t>reda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33" y="1383165"/>
            <a:ext cx="3955104" cy="527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57201"/>
          </a:xfrm>
        </p:spPr>
        <p:txBody>
          <a:bodyPr/>
          <a:lstStyle/>
          <a:p>
            <a:pPr algn="ctr"/>
            <a:r>
              <a:rPr lang="hr-HR" dirty="0"/>
              <a:t>HORUSOVO OKO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037" y="1498059"/>
            <a:ext cx="5727937" cy="4743207"/>
          </a:xfrm>
        </p:spPr>
        <p:txBody>
          <a:bodyPr>
            <a:normAutofit lnSpcReduction="10000"/>
          </a:bodyPr>
          <a:lstStyle/>
          <a:p>
            <a:r>
              <a:rPr lang="hr-HR" i="1" dirty="0" smtClean="0"/>
              <a:t>*hijeroglif </a:t>
            </a:r>
            <a:r>
              <a:rPr lang="hr-HR" i="1" dirty="0"/>
              <a:t>Horusovog oka je bio znak za cjelinu odnosno označavao je broj </a:t>
            </a:r>
            <a:r>
              <a:rPr lang="hr-HR" i="1" dirty="0" smtClean="0"/>
              <a:t>1</a:t>
            </a:r>
          </a:p>
          <a:p>
            <a:endParaRPr lang="hr-HR" i="1" dirty="0" smtClean="0"/>
          </a:p>
          <a:p>
            <a:r>
              <a:rPr lang="hr-HR" i="1" dirty="0" smtClean="0"/>
              <a:t>*svaki </a:t>
            </a:r>
            <a:r>
              <a:rPr lang="hr-HR" i="1" dirty="0"/>
              <a:t>od šest dijelova horusovog oka bio je znak za neki razlomak: </a:t>
            </a:r>
            <a:r>
              <a:rPr lang="hr-HR" i="1" dirty="0" smtClean="0"/>
              <a:t>1/2</a:t>
            </a:r>
            <a:r>
              <a:rPr lang="hr-HR" i="1" dirty="0"/>
              <a:t>, 1/4, 1/8, 1/16, 1/32 i </a:t>
            </a:r>
            <a:r>
              <a:rPr lang="hr-HR" i="1" dirty="0" smtClean="0"/>
              <a:t>1/64</a:t>
            </a:r>
          </a:p>
          <a:p>
            <a:endParaRPr lang="hr-HR" i="1" dirty="0"/>
          </a:p>
          <a:p>
            <a:r>
              <a:rPr lang="hr-HR" i="1" dirty="0" smtClean="0"/>
              <a:t>*šest </a:t>
            </a:r>
            <a:r>
              <a:rPr lang="hr-HR" i="1" dirty="0"/>
              <a:t>dijelova Horusovog oka u starom je Egiptu bilo povezano i sa šest ljudskih osjeta: miris, vid, sluh, okus, dodir i misao kao šesti </a:t>
            </a:r>
            <a:r>
              <a:rPr lang="hr-HR" i="1" dirty="0" smtClean="0"/>
              <a:t>osjet</a:t>
            </a:r>
          </a:p>
          <a:p>
            <a:endParaRPr lang="hr-HR" i="1" dirty="0"/>
          </a:p>
          <a:p>
            <a:r>
              <a:rPr lang="hr-HR" i="1" dirty="0" smtClean="0"/>
              <a:t>*oni </a:t>
            </a:r>
            <a:r>
              <a:rPr lang="hr-HR" i="1" dirty="0"/>
              <a:t>zajedno opet čine cjelinu ljudskog </a:t>
            </a:r>
            <a:r>
              <a:rPr lang="hr-HR" i="1" dirty="0" smtClean="0"/>
              <a:t>bića</a:t>
            </a:r>
            <a:endParaRPr lang="hr-HR" i="1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435" y="1915792"/>
            <a:ext cx="5606982" cy="36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HORUSOVO OKO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5370" y="2198451"/>
                <a:ext cx="6809362" cy="4023360"/>
              </a:xfrm>
            </p:spPr>
            <p:txBody>
              <a:bodyPr/>
              <a:lstStyle/>
              <a:p>
                <a:r>
                  <a:rPr lang="hr-HR" dirty="0" smtClean="0"/>
                  <a:t>*kada zbrojimo svih šest dijelova Horusovog oka nedostaje 1/64 do jednog cijelog (broja 1)</a:t>
                </a:r>
              </a:p>
              <a:p>
                <a:endParaRPr lang="hr-HR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r-HR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hr-HR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hr-HR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hr-HR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hr-H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63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/>
              </a:p>
              <a:p>
                <a:r>
                  <a:rPr lang="hr-HR" dirty="0" smtClean="0"/>
                  <a:t>*vjeruje se da je to tako zato što je Toth kada je Horusu izliječio oko i vratio osjetila sebi zadržao 1/64 osjetila</a:t>
                </a:r>
              </a:p>
              <a:p>
                <a:endParaRPr lang="hr-HR" dirty="0"/>
              </a:p>
              <a:p>
                <a:endParaRPr lang="hr-HR" dirty="0" smtClean="0"/>
              </a:p>
              <a:p>
                <a:endParaRPr lang="hr-HR" dirty="0"/>
              </a:p>
              <a:p>
                <a:endParaRPr lang="hr-HR" dirty="0" smtClean="0"/>
              </a:p>
              <a:p>
                <a:endParaRPr lang="hr-HR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370" y="2198451"/>
                <a:ext cx="6809362" cy="4023360"/>
              </a:xfrm>
              <a:blipFill>
                <a:blip r:embed="rId2"/>
                <a:stretch>
                  <a:fillRect l="-448" t="-1818" r="-214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42" y="2750497"/>
            <a:ext cx="4667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88" y="293386"/>
            <a:ext cx="9720072" cy="61128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HORUSOVO OKO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34" y="1060315"/>
            <a:ext cx="5875506" cy="5233481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*Horusovo </a:t>
            </a:r>
            <a:r>
              <a:rPr lang="hr-HR" dirty="0"/>
              <a:t>oko kao zaštitnik i čuvar moglo se vidjeti i na bočnim stranama barki i </a:t>
            </a:r>
            <a:r>
              <a:rPr lang="hr-HR" dirty="0" smtClean="0"/>
              <a:t>brodova</a:t>
            </a:r>
          </a:p>
          <a:p>
            <a:endParaRPr lang="hr-HR" dirty="0" smtClean="0"/>
          </a:p>
          <a:p>
            <a:r>
              <a:rPr lang="hr-HR" dirty="0" smtClean="0"/>
              <a:t>*štitilo </a:t>
            </a:r>
            <a:r>
              <a:rPr lang="hr-HR" dirty="0"/>
              <a:t>je brodove i u plovidbi gledalo naprijed kako bi oni koji plove izabrali pravi </a:t>
            </a:r>
            <a:r>
              <a:rPr lang="hr-HR" dirty="0" smtClean="0"/>
              <a:t>put</a:t>
            </a:r>
          </a:p>
          <a:p>
            <a:endParaRPr lang="hr-HR" dirty="0" smtClean="0"/>
          </a:p>
          <a:p>
            <a:r>
              <a:rPr lang="hr-HR" dirty="0" smtClean="0"/>
              <a:t>*oko </a:t>
            </a:r>
            <a:r>
              <a:rPr lang="hr-HR" dirty="0"/>
              <a:t>se nalazilo i na </a:t>
            </a:r>
            <a:r>
              <a:rPr lang="hr-HR" dirty="0" smtClean="0"/>
              <a:t>sarkofazima</a:t>
            </a:r>
          </a:p>
          <a:p>
            <a:endParaRPr lang="hr-HR" dirty="0" smtClean="0"/>
          </a:p>
          <a:p>
            <a:r>
              <a:rPr lang="hr-HR" dirty="0" smtClean="0"/>
              <a:t>*amuleti </a:t>
            </a:r>
            <a:r>
              <a:rPr lang="hr-HR" dirty="0"/>
              <a:t>Horusovog oka koristili su se i u pogrebnim </a:t>
            </a:r>
            <a:r>
              <a:rPr lang="hr-HR" dirty="0" smtClean="0"/>
              <a:t>ritualima, oko se </a:t>
            </a:r>
            <a:r>
              <a:rPr lang="hr-HR" dirty="0"/>
              <a:t>stavljalo u zavoje mumija iznad mjesta gdje su bili izvađeni unutarnji organi kako bi čuvalo umrlog od loših utjecaja, a crtalo ih se i na tabane pokojnika da noge ne bi napravile pogrešan </a:t>
            </a:r>
            <a:r>
              <a:rPr lang="hr-HR" dirty="0" smtClean="0"/>
              <a:t>korak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10" y="1060315"/>
            <a:ext cx="3741910" cy="2724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54" y="4043201"/>
            <a:ext cx="5138806" cy="197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87941"/>
          </a:xfrm>
        </p:spPr>
        <p:txBody>
          <a:bodyPr/>
          <a:lstStyle/>
          <a:p>
            <a:r>
              <a:rPr lang="hr-HR" dirty="0" smtClean="0"/>
              <a:t>ponovimo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73157"/>
            <a:ext cx="5726868" cy="525294"/>
          </a:xfrm>
        </p:spPr>
        <p:txBody>
          <a:bodyPr/>
          <a:lstStyle/>
          <a:p>
            <a:r>
              <a:rPr lang="hr-HR" dirty="0" smtClean="0"/>
              <a:t>*razlomkom iskazujemo dio cjeline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70" y="585216"/>
            <a:ext cx="4242413" cy="3224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3" y="2513796"/>
            <a:ext cx="7031288" cy="39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Pomoć za brošuru</a:t>
            </a:r>
            <a:endParaRPr lang="hr-H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53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04021" y="1361873"/>
            <a:ext cx="2874523" cy="781326"/>
          </a:xfrm>
        </p:spPr>
        <p:txBody>
          <a:bodyPr/>
          <a:lstStyle/>
          <a:p>
            <a:r>
              <a:rPr lang="hr-HR" dirty="0" smtClean="0"/>
              <a:t>                                                  </a:t>
            </a:r>
            <a:endParaRPr lang="hr-HR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10092"/>
            <a:ext cx="3387742" cy="522198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01221" y="2662708"/>
            <a:ext cx="952500" cy="13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23331" y="1709110"/>
                <a:ext cx="508279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331" y="1709110"/>
                <a:ext cx="508279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6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26" y="439301"/>
            <a:ext cx="9720072" cy="591831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HORUSOVO OKO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9793" y="5722978"/>
                <a:ext cx="6624537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793" y="5722978"/>
                <a:ext cx="6624537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8355804"/>
                  </p:ext>
                </p:extLst>
              </p:nvPr>
            </p:nvGraphicFramePr>
            <p:xfrm>
              <a:off x="6099030" y="1624017"/>
              <a:ext cx="3015786" cy="38991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7893">
                      <a:extLst>
                        <a:ext uri="{9D8B030D-6E8A-4147-A177-3AD203B41FA5}">
                          <a16:colId xmlns:a16="http://schemas.microsoft.com/office/drawing/2014/main" val="2994403381"/>
                        </a:ext>
                      </a:extLst>
                    </a:gridCol>
                    <a:gridCol w="1507893">
                      <a:extLst>
                        <a:ext uri="{9D8B030D-6E8A-4147-A177-3AD203B41FA5}">
                          <a16:colId xmlns:a16="http://schemas.microsoft.com/office/drawing/2014/main" val="770050086"/>
                        </a:ext>
                      </a:extLst>
                    </a:gridCol>
                  </a:tblGrid>
                  <a:tr h="6572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r-HR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solidFill>
                                <a:schemeClr val="bg1"/>
                              </a:solidFill>
                            </a:rPr>
                            <a:t>miris</a:t>
                          </a:r>
                          <a:endParaRPr lang="hr-H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6802377"/>
                      </a:ext>
                    </a:extLst>
                  </a:tr>
                  <a:tr h="6468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b="1" dirty="0" smtClean="0"/>
                            <a:t>vid</a:t>
                          </a:r>
                          <a:endParaRPr lang="hr-H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2929009"/>
                      </a:ext>
                    </a:extLst>
                  </a:tr>
                  <a:tr h="6488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b="1" dirty="0" smtClean="0"/>
                            <a:t>misao</a:t>
                          </a:r>
                          <a:endParaRPr lang="hr-H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1272721"/>
                      </a:ext>
                    </a:extLst>
                  </a:tr>
                  <a:tr h="6487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  <m:t>𝟏𝟔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b="1" dirty="0" smtClean="0"/>
                            <a:t>sluh</a:t>
                          </a:r>
                          <a:endParaRPr lang="hr-H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767267"/>
                      </a:ext>
                    </a:extLst>
                  </a:tr>
                  <a:tr h="6487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b="1" dirty="0" smtClean="0"/>
                            <a:t>okus</a:t>
                          </a:r>
                          <a:endParaRPr lang="hr-H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749664"/>
                      </a:ext>
                    </a:extLst>
                  </a:tr>
                  <a:tr h="6487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r-HR" b="1" i="1" smtClean="0">
                                        <a:latin typeface="Cambria Math" panose="02040503050406030204" pitchFamily="18" charset="0"/>
                                      </a:rPr>
                                      <m:t>𝟔𝟒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b="1" dirty="0" smtClean="0"/>
                            <a:t>dodir</a:t>
                          </a:r>
                          <a:endParaRPr lang="hr-H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59889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8355804"/>
                  </p:ext>
                </p:extLst>
              </p:nvPr>
            </p:nvGraphicFramePr>
            <p:xfrm>
              <a:off x="6099030" y="1624017"/>
              <a:ext cx="3015786" cy="38991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7893">
                      <a:extLst>
                        <a:ext uri="{9D8B030D-6E8A-4147-A177-3AD203B41FA5}">
                          <a16:colId xmlns:a16="http://schemas.microsoft.com/office/drawing/2014/main" val="2994403381"/>
                        </a:ext>
                      </a:extLst>
                    </a:gridCol>
                    <a:gridCol w="1507893">
                      <a:extLst>
                        <a:ext uri="{9D8B030D-6E8A-4147-A177-3AD203B41FA5}">
                          <a16:colId xmlns:a16="http://schemas.microsoft.com/office/drawing/2014/main" val="770050086"/>
                        </a:ext>
                      </a:extLst>
                    </a:gridCol>
                  </a:tblGrid>
                  <a:tr h="657249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>
                          <a:blip r:embed="rId3"/>
                          <a:stretch>
                            <a:fillRect l="-403" t="-4630" r="-101613" b="-495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r-HR" dirty="0" smtClean="0">
                              <a:solidFill>
                                <a:schemeClr val="bg1"/>
                              </a:solidFill>
                            </a:rPr>
                            <a:t>miris</a:t>
                          </a:r>
                          <a:endParaRPr lang="hr-H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6802377"/>
                      </a:ext>
                    </a:extLst>
                  </a:tr>
                  <a:tr h="646849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>
                          <a:blip r:embed="rId3"/>
                          <a:stretch>
                            <a:fillRect l="-403" t="-106604" r="-101613" b="-40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r-HR" b="1" dirty="0" smtClean="0"/>
                            <a:t>vid</a:t>
                          </a:r>
                          <a:endParaRPr lang="hr-H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2929009"/>
                      </a:ext>
                    </a:extLst>
                  </a:tr>
                  <a:tr h="648818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>
                          <a:blip r:embed="rId3"/>
                          <a:stretch>
                            <a:fillRect l="-403" t="-204673" r="-101613" b="-300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r-HR" b="1" dirty="0" smtClean="0"/>
                            <a:t>misao</a:t>
                          </a:r>
                          <a:endParaRPr lang="hr-H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1272721"/>
                      </a:ext>
                    </a:extLst>
                  </a:tr>
                  <a:tr h="64875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>
                          <a:blip r:embed="rId3"/>
                          <a:stretch>
                            <a:fillRect l="-403" t="-304673" r="-101613" b="-200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r-HR" b="1" dirty="0" smtClean="0"/>
                            <a:t>sluh</a:t>
                          </a:r>
                          <a:endParaRPr lang="hr-H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0767267"/>
                      </a:ext>
                    </a:extLst>
                  </a:tr>
                  <a:tr h="64875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>
                          <a:blip r:embed="rId3"/>
                          <a:stretch>
                            <a:fillRect l="-403" t="-408491" r="-101613" b="-10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r-HR" b="1" dirty="0" smtClean="0"/>
                            <a:t>okus</a:t>
                          </a:r>
                          <a:endParaRPr lang="hr-H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749664"/>
                      </a:ext>
                    </a:extLst>
                  </a:tr>
                  <a:tr h="64875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>
                          <a:blip r:embed="rId3"/>
                          <a:stretch>
                            <a:fillRect l="-403" t="-503738" r="-101613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r-HR" b="1" dirty="0" smtClean="0"/>
                            <a:t>dodir</a:t>
                          </a:r>
                          <a:endParaRPr lang="hr-HR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598896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675" y="1624016"/>
            <a:ext cx="4515357" cy="38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Literatura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024646" y="1794517"/>
            <a:ext cx="106290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hlinkClick r:id="rId2"/>
              </a:rPr>
              <a:t>http://e.math.hr/old/egipat/index.html</a:t>
            </a:r>
          </a:p>
          <a:p>
            <a:endParaRPr lang="hr-HR" dirty="0" smtClean="0">
              <a:solidFill>
                <a:schemeClr val="bg1"/>
              </a:solidFill>
              <a:hlinkClick r:id="rId2"/>
            </a:endParaRPr>
          </a:p>
          <a:p>
            <a:r>
              <a:rPr lang="hr-HR" dirty="0" smtClean="0">
                <a:solidFill>
                  <a:schemeClr val="bg1"/>
                </a:solidFill>
                <a:hlinkClick r:id="rId2"/>
              </a:rPr>
              <a:t>https://repozitorij.mathos.hr/islandora/object/mathos%3A26/datastream/PDF/view</a:t>
            </a:r>
          </a:p>
          <a:p>
            <a:endParaRPr lang="hr-HR" dirty="0" smtClean="0">
              <a:solidFill>
                <a:schemeClr val="bg1"/>
              </a:solidFill>
              <a:hlinkClick r:id="rId2"/>
            </a:endParaRPr>
          </a:p>
          <a:p>
            <a:r>
              <a:rPr lang="hr-HR" dirty="0" smtClean="0">
                <a:solidFill>
                  <a:schemeClr val="bg1"/>
                </a:solidFill>
                <a:hlinkClick r:id="rId2"/>
              </a:rPr>
              <a:t>https://zir.nsk.hr/islandora/object/mathos%3A387</a:t>
            </a:r>
          </a:p>
          <a:p>
            <a:endParaRPr lang="hr-HR" dirty="0" smtClean="0">
              <a:solidFill>
                <a:schemeClr val="bg1"/>
              </a:solidFill>
              <a:hlinkClick r:id="rId2"/>
            </a:endParaRPr>
          </a:p>
          <a:p>
            <a:r>
              <a:rPr lang="hr-HR" dirty="0" smtClean="0">
                <a:solidFill>
                  <a:schemeClr val="bg1"/>
                </a:solidFill>
                <a:hlinkClick r:id="rId2"/>
              </a:rPr>
              <a:t>http://atlantablackstar.com/2014/10/03/5-examples-of-african-math-before-europe-could-read-or-write/4/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  <a:hlinkClick r:id="rId3"/>
              </a:rPr>
              <a:t>http://www.bakimliyiz.com/egitim-ve-ogretim/118181-eski-misirlilar-da-matematik-misirllarda-matematik-tarihi.html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  <a:hlinkClick r:id="rId4"/>
              </a:rPr>
              <a:t>https://repozitorij.pmf.unizg.hr/islandora/object/pmf:1408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  <a:hlinkClick r:id="rId5"/>
              </a:rPr>
              <a:t>https://nova-akropola.com/kulture-i-civilizacije/mitologije/horusovo-oko/#</a:t>
            </a:r>
            <a:r>
              <a:rPr lang="hr-HR" dirty="0" smtClean="0">
                <a:solidFill>
                  <a:schemeClr val="bg1"/>
                </a:solidFill>
                <a:hlinkClick r:id="rId5"/>
              </a:rPr>
              <a:t>prettyPhoto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306" y="2007024"/>
            <a:ext cx="9720073" cy="612843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*razlomačka crta je drugi znak za računsku radnju </a:t>
            </a:r>
            <a:r>
              <a:rPr lang="hr-HR" dirty="0" smtClean="0">
                <a:sym typeface="Wingdings" panose="05000000000000000000" pitchFamily="2" charset="2"/>
              </a:rPr>
              <a:t>dijeljenje</a:t>
            </a:r>
          </a:p>
          <a:p>
            <a:pPr algn="ctr"/>
            <a:endParaRPr lang="hr-HR" dirty="0">
              <a:sym typeface="Wingdings" panose="05000000000000000000" pitchFamily="2" charset="2"/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04" y="2510833"/>
            <a:ext cx="7276289" cy="41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*pravi razlomak je razlomak manji od broja 1</a:t>
                </a:r>
              </a:p>
              <a:p>
                <a:r>
                  <a:rPr lang="hr-HR" dirty="0" smtClean="0"/>
                  <a:t>Npr.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r-HR" dirty="0" smtClean="0"/>
                  <a:t>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r-HR" dirty="0" smtClean="0"/>
                  <a:t>     </a:t>
                </a:r>
              </a:p>
              <a:p>
                <a:endParaRPr lang="hr-HR" dirty="0"/>
              </a:p>
              <a:p>
                <a:endParaRPr lang="hr-HR" dirty="0" smtClean="0"/>
              </a:p>
              <a:p>
                <a:r>
                  <a:rPr lang="hr-HR" dirty="0" smtClean="0"/>
                  <a:t>*pravi razlomak raspoznajemo tako što mu je brojnik manji od nazivnika</a:t>
                </a:r>
              </a:p>
              <a:p>
                <a:r>
                  <a:rPr lang="hr-HR" dirty="0"/>
                  <a:t> </a:t>
                </a:r>
                <a:r>
                  <a:rPr lang="hr-HR" dirty="0" smtClean="0"/>
                  <a:t>             2 &lt; 5                                                  1 &lt; 4</a:t>
                </a:r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67" y="2795587"/>
            <a:ext cx="1562100" cy="126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03" y="2747962"/>
            <a:ext cx="13716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Egipatski razlomci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*</a:t>
                </a:r>
                <a:r>
                  <a:rPr lang="pl-PL" sz="2400" b="1" dirty="0" smtClean="0"/>
                  <a:t>JEDINIČNI RAZLOMAK </a:t>
                </a:r>
                <a:r>
                  <a:rPr lang="pl-PL" dirty="0" smtClean="0"/>
                  <a:t>je </a:t>
                </a:r>
                <a:r>
                  <a:rPr lang="pl-PL" dirty="0"/>
                  <a:t>razlomak oblika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dirty="0" smtClean="0"/>
                  <a:t> </a:t>
                </a:r>
                <a:r>
                  <a:rPr lang="pt-BR" dirty="0"/>
                  <a:t>, gdje je n </a:t>
                </a:r>
                <a:r>
                  <a:rPr lang="hr-HR" dirty="0" smtClean="0"/>
                  <a:t>prirodni broj</a:t>
                </a:r>
              </a:p>
              <a:p>
                <a:r>
                  <a:rPr lang="hr-HR" dirty="0" smtClean="0"/>
                  <a:t>*npr. 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 smtClean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r-HR" dirty="0" smtClean="0"/>
                  <a:t>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hr-HR" dirty="0" smtClean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429</m:t>
                        </m:r>
                      </m:den>
                    </m:f>
                  </m:oMath>
                </a14:m>
                <a:endParaRPr lang="hr-HR" dirty="0" smtClean="0"/>
              </a:p>
              <a:p>
                <a:endParaRPr lang="hr-HR" dirty="0"/>
              </a:p>
              <a:p>
                <a:r>
                  <a:rPr lang="hr-HR" dirty="0" smtClean="0">
                    <a:sym typeface="Wingdings" panose="05000000000000000000" pitchFamily="2" charset="2"/>
                  </a:rPr>
                  <a:t> brojnik mu je je broj 1, a nazivnik bilo koji prirodni broj</a:t>
                </a:r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3" t="-90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6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Jedinični razlomci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*j</a:t>
            </a:r>
            <a:r>
              <a:rPr lang="it-IT" dirty="0" smtClean="0"/>
              <a:t>edini</a:t>
            </a:r>
            <a:r>
              <a:rPr lang="hr-HR" dirty="0" smtClean="0"/>
              <a:t>č</a:t>
            </a:r>
            <a:r>
              <a:rPr lang="it-IT" dirty="0" smtClean="0"/>
              <a:t>ni razlomci </a:t>
            </a:r>
            <a:r>
              <a:rPr lang="it-IT" dirty="0"/>
              <a:t>zapisivani </a:t>
            </a:r>
            <a:r>
              <a:rPr lang="hr-HR" dirty="0" smtClean="0"/>
              <a:t>su </a:t>
            </a:r>
            <a:r>
              <a:rPr lang="it-IT" dirty="0" smtClean="0"/>
              <a:t>tako </a:t>
            </a:r>
            <a:r>
              <a:rPr lang="it-IT" dirty="0"/>
              <a:t>da se jedinica </a:t>
            </a:r>
            <a:r>
              <a:rPr lang="it-IT" dirty="0" smtClean="0"/>
              <a:t>ozna</a:t>
            </a:r>
            <a:r>
              <a:rPr lang="hr-HR" dirty="0" smtClean="0"/>
              <a:t>č</a:t>
            </a:r>
            <a:r>
              <a:rPr lang="it-IT" dirty="0" smtClean="0"/>
              <a:t>avala </a:t>
            </a:r>
            <a:r>
              <a:rPr lang="it-IT" dirty="0"/>
              <a:t>simbolom</a:t>
            </a:r>
          </a:p>
          <a:p>
            <a:r>
              <a:rPr lang="pl-PL" dirty="0"/>
              <a:t>"otvorenih usta</a:t>
            </a:r>
            <a:r>
              <a:rPr lang="pl-PL" dirty="0" smtClean="0"/>
              <a:t>"          , a uz nju se nalazio hijeroglifski znak za broj u nazivniku</a:t>
            </a:r>
          </a:p>
          <a:p>
            <a:endParaRPr lang="pl-PL" dirty="0" smtClean="0"/>
          </a:p>
          <a:p>
            <a:r>
              <a:rPr lang="hr-HR" dirty="0" smtClean="0"/>
              <a:t>Npr.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912" y="2898536"/>
            <a:ext cx="633329" cy="231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999" y="4255220"/>
            <a:ext cx="1746686" cy="1101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145" y="4255220"/>
            <a:ext cx="2743200" cy="13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466" y="400390"/>
            <a:ext cx="9720072" cy="844750"/>
          </a:xfrm>
        </p:spPr>
        <p:txBody>
          <a:bodyPr/>
          <a:lstStyle/>
          <a:p>
            <a:r>
              <a:rPr lang="hr-HR" dirty="0" smtClean="0"/>
              <a:t>jedinični </a:t>
            </a:r>
            <a:r>
              <a:rPr lang="hr-HR" dirty="0"/>
              <a:t>razlomci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70" y="1147863"/>
            <a:ext cx="3579778" cy="5518000"/>
          </a:xfrm>
        </p:spPr>
      </p:pic>
    </p:spTree>
    <p:extLst>
      <p:ext uri="{BB962C8B-B14F-4D97-AF65-F5344CB8AC3E}">
        <p14:creationId xmlns:p14="http://schemas.microsoft.com/office/powerpoint/2010/main" val="12256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Egipatski razlomci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66" y="2286000"/>
            <a:ext cx="5272391" cy="4023360"/>
          </a:xfrm>
        </p:spPr>
        <p:txBody>
          <a:bodyPr/>
          <a:lstStyle/>
          <a:p>
            <a:r>
              <a:rPr lang="pl-PL" dirty="0" smtClean="0"/>
              <a:t>*</a:t>
            </a:r>
            <a:r>
              <a:rPr lang="pl-PL" sz="2400" b="1" dirty="0" smtClean="0"/>
              <a:t>EGIPATSKI RAZLOMAK </a:t>
            </a:r>
            <a:r>
              <a:rPr lang="pl-PL" dirty="0" smtClean="0"/>
              <a:t>je razlomak </a:t>
            </a:r>
            <a:r>
              <a:rPr lang="pl-PL" dirty="0"/>
              <a:t>koji je prikazan </a:t>
            </a:r>
            <a:r>
              <a:rPr lang="pl-PL" dirty="0" smtClean="0"/>
              <a:t>kao zbroj (suma)</a:t>
            </a:r>
            <a:r>
              <a:rPr lang="hr-HR" dirty="0" smtClean="0"/>
              <a:t> jedini</a:t>
            </a:r>
            <a:r>
              <a:rPr lang="hr-HR" dirty="0"/>
              <a:t>č</a:t>
            </a:r>
            <a:r>
              <a:rPr lang="hr-HR" dirty="0" smtClean="0"/>
              <a:t>nih </a:t>
            </a:r>
            <a:r>
              <a:rPr lang="hr-HR" dirty="0"/>
              <a:t>razlomaka </a:t>
            </a:r>
            <a:r>
              <a:rPr lang="hr-HR" dirty="0" smtClean="0"/>
              <a:t>različitih nazivnika</a:t>
            </a:r>
          </a:p>
          <a:p>
            <a:endParaRPr lang="hr-HR" dirty="0"/>
          </a:p>
          <a:p>
            <a:r>
              <a:rPr lang="hr-HR" dirty="0" smtClean="0"/>
              <a:t>*jedinični razlomci koji u zbroju čine egipatski razlomak mogu se ponavljati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4" y="1897186"/>
            <a:ext cx="4622868" cy="44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Egipatski razlomci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*stari Egipćani su na </a:t>
                </a:r>
                <a:r>
                  <a:rPr lang="hr-HR" dirty="0"/>
                  <a:t>taj </a:t>
                </a:r>
                <a:r>
                  <a:rPr lang="hr-HR" dirty="0" smtClean="0"/>
                  <a:t>na</a:t>
                </a:r>
                <a:r>
                  <a:rPr lang="hr-HR" dirty="0"/>
                  <a:t>č</a:t>
                </a:r>
                <a:r>
                  <a:rPr lang="hr-HR" dirty="0" smtClean="0"/>
                  <a:t>in prikazivali </a:t>
                </a:r>
                <a:r>
                  <a:rPr lang="hr-HR" dirty="0"/>
                  <a:t>sve razlomke osim </a:t>
                </a:r>
                <a:r>
                  <a:rPr lang="hr-HR" dirty="0" smtClean="0"/>
                  <a:t>razlomka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r-HR" dirty="0" smtClean="0"/>
                  <a:t>  za koji su imali poseban znak</a:t>
                </a:r>
              </a:p>
              <a:p>
                <a:endParaRPr lang="hr-HR" dirty="0"/>
              </a:p>
              <a:p>
                <a:r>
                  <a:rPr lang="hr-HR" sz="2000" dirty="0" smtClean="0"/>
                  <a:t>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r-HR" dirty="0" smtClean="0"/>
                  <a:t>        </a:t>
                </a:r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914" y="3465762"/>
            <a:ext cx="9525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337</TotalTime>
  <Words>1025</Words>
  <Application>Microsoft Office PowerPoint</Application>
  <PresentationFormat>Widescreen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Cambria Math</vt:lpstr>
      <vt:lpstr>Tw Cen MT</vt:lpstr>
      <vt:lpstr>Tw Cen MT Condensed</vt:lpstr>
      <vt:lpstr>Wingdings</vt:lpstr>
      <vt:lpstr>Wingdings 3</vt:lpstr>
      <vt:lpstr>Integral</vt:lpstr>
      <vt:lpstr>Egipatski razlomci</vt:lpstr>
      <vt:lpstr>ponovimo</vt:lpstr>
      <vt:lpstr>ponovimo</vt:lpstr>
      <vt:lpstr>ponovimo</vt:lpstr>
      <vt:lpstr>Egipatski razlomci</vt:lpstr>
      <vt:lpstr>Jedinični razlomci</vt:lpstr>
      <vt:lpstr>jedinični razlomci</vt:lpstr>
      <vt:lpstr>Egipatski razlomci</vt:lpstr>
      <vt:lpstr>Egipatski razlomci</vt:lpstr>
      <vt:lpstr>Egipatski razlomci</vt:lpstr>
      <vt:lpstr>Tablica egipatskih razlomaka – Rhidnov papirus</vt:lpstr>
      <vt:lpstr>Egipatski razlomci</vt:lpstr>
      <vt:lpstr>HORUSOVO OKO</vt:lpstr>
      <vt:lpstr>HORUSOVO OKO</vt:lpstr>
      <vt:lpstr>HORUSOVO OKO - mit</vt:lpstr>
      <vt:lpstr>HORUSOVO OKO - mit</vt:lpstr>
      <vt:lpstr>HORUSOVO OKO</vt:lpstr>
      <vt:lpstr>HORUSOVO OKO</vt:lpstr>
      <vt:lpstr>HORUSOVO OKO</vt:lpstr>
      <vt:lpstr>Pomoć za brošuru</vt:lpstr>
      <vt:lpstr>                                                  </vt:lpstr>
      <vt:lpstr>HORUSOVO OKO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</dc:creator>
  <cp:lastModifiedBy>Marijana</cp:lastModifiedBy>
  <cp:revision>83</cp:revision>
  <dcterms:created xsi:type="dcterms:W3CDTF">2021-05-03T09:51:12Z</dcterms:created>
  <dcterms:modified xsi:type="dcterms:W3CDTF">2021-05-03T16:00:18Z</dcterms:modified>
</cp:coreProperties>
</file>