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3" r:id="rId5"/>
    <p:sldId id="267" r:id="rId6"/>
    <p:sldId id="258" r:id="rId7"/>
    <p:sldId id="260" r:id="rId8"/>
    <p:sldId id="264" r:id="rId9"/>
    <p:sldId id="259" r:id="rId10"/>
    <p:sldId id="266" r:id="rId11"/>
    <p:sldId id="265" r:id="rId12"/>
    <p:sldId id="268" r:id="rId13"/>
    <p:sldId id="2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202D825-635C-49CA-9F27-C5EBDB8BAFEA}" type="datetimeFigureOut">
              <a:rPr lang="hr-HR" smtClean="0"/>
              <a:t>31.3.2021.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30AD29E-291A-4321-B40B-100705474E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8282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D825-635C-49CA-9F27-C5EBDB8BAFEA}" type="datetimeFigureOut">
              <a:rPr lang="hr-HR" smtClean="0"/>
              <a:t>31.3.2021.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D29E-291A-4321-B40B-100705474E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198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D825-635C-49CA-9F27-C5EBDB8BAFEA}" type="datetimeFigureOut">
              <a:rPr lang="hr-HR" smtClean="0"/>
              <a:t>31.3.2021.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D29E-291A-4321-B40B-100705474E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0975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D825-635C-49CA-9F27-C5EBDB8BAFEA}" type="datetimeFigureOut">
              <a:rPr lang="hr-HR" smtClean="0"/>
              <a:t>31.3.2021.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D29E-291A-4321-B40B-100705474E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995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D825-635C-49CA-9F27-C5EBDB8BAFEA}" type="datetimeFigureOut">
              <a:rPr lang="hr-HR" smtClean="0"/>
              <a:t>31.3.2021.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D29E-291A-4321-B40B-100705474E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6573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D825-635C-49CA-9F27-C5EBDB8BAFEA}" type="datetimeFigureOut">
              <a:rPr lang="hr-HR" smtClean="0"/>
              <a:t>31.3.2021.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D29E-291A-4321-B40B-100705474E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65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D825-635C-49CA-9F27-C5EBDB8BAFEA}" type="datetimeFigureOut">
              <a:rPr lang="hr-HR" smtClean="0"/>
              <a:t>31.3.2021.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D29E-291A-4321-B40B-100705474E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0100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202D825-635C-49CA-9F27-C5EBDB8BAFEA}" type="datetimeFigureOut">
              <a:rPr lang="hr-HR" smtClean="0"/>
              <a:t>31.3.2021.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D29E-291A-4321-B40B-100705474E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6581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202D825-635C-49CA-9F27-C5EBDB8BAFEA}" type="datetimeFigureOut">
              <a:rPr lang="hr-HR" smtClean="0"/>
              <a:t>31.3.2021.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D29E-291A-4321-B40B-100705474E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036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D825-635C-49CA-9F27-C5EBDB8BAFEA}" type="datetimeFigureOut">
              <a:rPr lang="hr-HR" smtClean="0"/>
              <a:t>31.3.2021.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D29E-291A-4321-B40B-100705474E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8307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D825-635C-49CA-9F27-C5EBDB8BAFEA}" type="datetimeFigureOut">
              <a:rPr lang="hr-HR" smtClean="0"/>
              <a:t>31.3.2021.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D29E-291A-4321-B40B-100705474E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4784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D825-635C-49CA-9F27-C5EBDB8BAFEA}" type="datetimeFigureOut">
              <a:rPr lang="hr-HR" smtClean="0"/>
              <a:t>31.3.2021.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D29E-291A-4321-B40B-100705474E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4112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D825-635C-49CA-9F27-C5EBDB8BAFEA}" type="datetimeFigureOut">
              <a:rPr lang="hr-HR" smtClean="0"/>
              <a:t>31.3.2021.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D29E-291A-4321-B40B-100705474E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3657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D825-635C-49CA-9F27-C5EBDB8BAFEA}" type="datetimeFigureOut">
              <a:rPr lang="hr-HR" smtClean="0"/>
              <a:t>31.3.2021.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D29E-291A-4321-B40B-100705474E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6228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D825-635C-49CA-9F27-C5EBDB8BAFEA}" type="datetimeFigureOut">
              <a:rPr lang="hr-HR" smtClean="0"/>
              <a:t>31.3.2021.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D29E-291A-4321-B40B-100705474E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925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D825-635C-49CA-9F27-C5EBDB8BAFEA}" type="datetimeFigureOut">
              <a:rPr lang="hr-HR" smtClean="0"/>
              <a:t>31.3.2021.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D29E-291A-4321-B40B-100705474E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2574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D825-635C-49CA-9F27-C5EBDB8BAFEA}" type="datetimeFigureOut">
              <a:rPr lang="hr-HR" smtClean="0"/>
              <a:t>31.3.2021.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D29E-291A-4321-B40B-100705474E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722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202D825-635C-49CA-9F27-C5EBDB8BAFEA}" type="datetimeFigureOut">
              <a:rPr lang="hr-HR" smtClean="0"/>
              <a:t>31.3.2021.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30AD29E-291A-4321-B40B-100705474E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1329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atlantablackstar.com/2014/10/03/5-examples-of-african-math-before-europe-could-read-or-write/4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1414" y="854592"/>
            <a:ext cx="8825658" cy="1820514"/>
          </a:xfrm>
        </p:spPr>
        <p:txBody>
          <a:bodyPr/>
          <a:lstStyle/>
          <a:p>
            <a:pPr algn="ctr"/>
            <a:r>
              <a:rPr lang="hr-HR" dirty="0" smtClean="0"/>
              <a:t>Prikaz brojeva u Egiptu – </a:t>
            </a:r>
            <a:br>
              <a:rPr lang="hr-HR" dirty="0" smtClean="0"/>
            </a:br>
            <a:r>
              <a:rPr lang="hr-HR" dirty="0" smtClean="0"/>
              <a:t>hijeratski zapis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hr-HR" dirty="0"/>
              <a:t>Marijana Pili, učiteljica matematike, OŠ Pušća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090" y="3484952"/>
            <a:ext cx="2675426" cy="106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7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Hijeratsko pismo vs. hijeroglifi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290" y="2603499"/>
            <a:ext cx="10323684" cy="3416301"/>
          </a:xfrm>
        </p:spPr>
        <p:txBody>
          <a:bodyPr>
            <a:normAutofit/>
          </a:bodyPr>
          <a:lstStyle/>
          <a:p>
            <a:r>
              <a:rPr lang="hr-HR" sz="2000"/>
              <a:t>broj </a:t>
            </a:r>
            <a:r>
              <a:rPr lang="hr-HR" sz="2000" dirty="0"/>
              <a:t>1</a:t>
            </a:r>
            <a:r>
              <a:rPr lang="hr-HR" sz="2000" smtClean="0"/>
              <a:t> </a:t>
            </a:r>
            <a:r>
              <a:rPr lang="hr-HR" sz="2000" dirty="0" smtClean="0"/>
              <a:t>149 </a:t>
            </a:r>
            <a:r>
              <a:rPr lang="hr-HR" sz="2000" dirty="0"/>
              <a:t>zapisan hijeroglifima i hijeratskim zapisom </a:t>
            </a:r>
          </a:p>
          <a:p>
            <a:endParaRPr lang="hr-HR" sz="2000" dirty="0"/>
          </a:p>
          <a:p>
            <a:r>
              <a:rPr lang="hr-HR" sz="2000" dirty="0" smtClean="0"/>
              <a:t>1 </a:t>
            </a:r>
            <a:r>
              <a:rPr lang="hr-HR" sz="2000" dirty="0"/>
              <a:t>149= 9*1 + 4*10 + 1*100 + </a:t>
            </a:r>
            <a:r>
              <a:rPr lang="hr-HR" sz="2000" dirty="0" smtClean="0"/>
              <a:t>1*1 </a:t>
            </a:r>
            <a:r>
              <a:rPr lang="hr-HR" sz="2000" dirty="0"/>
              <a:t>000</a:t>
            </a:r>
          </a:p>
          <a:p>
            <a:endParaRPr lang="hr-HR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8273" y="2603500"/>
            <a:ext cx="4136960" cy="3416300"/>
          </a:xfrm>
        </p:spPr>
        <p:txBody>
          <a:bodyPr/>
          <a:lstStyle/>
          <a:p>
            <a:endParaRPr lang="hr-HR" dirty="0" smtClean="0"/>
          </a:p>
          <a:p>
            <a:endParaRPr lang="hr-HR" dirty="0"/>
          </a:p>
          <a:p>
            <a:r>
              <a:rPr lang="hr-HR" dirty="0" smtClean="0"/>
              <a:t>1 </a:t>
            </a:r>
            <a:r>
              <a:rPr lang="hr-HR" dirty="0"/>
              <a:t>149= </a:t>
            </a:r>
            <a:r>
              <a:rPr lang="hr-HR" dirty="0" smtClean="0"/>
              <a:t>9 </a:t>
            </a:r>
            <a:r>
              <a:rPr lang="hr-HR" dirty="0"/>
              <a:t>+ </a:t>
            </a:r>
            <a:r>
              <a:rPr lang="hr-HR" dirty="0" smtClean="0"/>
              <a:t>40 </a:t>
            </a:r>
            <a:r>
              <a:rPr lang="hr-HR" dirty="0"/>
              <a:t>+ </a:t>
            </a:r>
            <a:r>
              <a:rPr lang="hr-HR" dirty="0" smtClean="0"/>
              <a:t>100 </a:t>
            </a:r>
            <a:r>
              <a:rPr lang="hr-HR" dirty="0"/>
              <a:t>+ </a:t>
            </a:r>
            <a:r>
              <a:rPr lang="hr-HR" dirty="0" smtClean="0"/>
              <a:t>1 </a:t>
            </a:r>
            <a:r>
              <a:rPr lang="hr-HR" dirty="0"/>
              <a:t>000</a:t>
            </a:r>
          </a:p>
          <a:p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471" y="4038600"/>
            <a:ext cx="2962275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778" y="4317155"/>
            <a:ext cx="2447622" cy="88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7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Hijeratsko pismo vs. hijeroglifi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6110" y="2408947"/>
            <a:ext cx="6264613" cy="3416301"/>
          </a:xfrm>
        </p:spPr>
        <p:txBody>
          <a:bodyPr/>
          <a:lstStyle/>
          <a:p>
            <a:r>
              <a:rPr lang="hr-HR" dirty="0"/>
              <a:t>h</a:t>
            </a:r>
            <a:r>
              <a:rPr lang="hr-HR" dirty="0" smtClean="0"/>
              <a:t>ijeratski zapis broja je zauzimao manje mjesta na papirusu i simboli su bili jednostavniji za napisati</a:t>
            </a:r>
          </a:p>
          <a:p>
            <a:endParaRPr lang="hr-HR" dirty="0" smtClean="0"/>
          </a:p>
          <a:p>
            <a:r>
              <a:rPr lang="hr-HR" dirty="0" smtClean="0"/>
              <a:t>veći </a:t>
            </a:r>
            <a:r>
              <a:rPr lang="hr-HR" dirty="0"/>
              <a:t>broj simbola za brojeve u hijeratskom zapisu zahtjevao je bolje </a:t>
            </a:r>
            <a:r>
              <a:rPr lang="hr-HR" dirty="0" smtClean="0"/>
              <a:t>pamćenje</a:t>
            </a:r>
          </a:p>
          <a:p>
            <a:endParaRPr lang="hr-HR" dirty="0" smtClean="0"/>
          </a:p>
          <a:p>
            <a:r>
              <a:rPr lang="hr-HR" dirty="0" smtClean="0"/>
              <a:t>pisari su to </a:t>
            </a:r>
            <a:r>
              <a:rPr lang="hr-HR" dirty="0"/>
              <a:t>smatrali opravdanim zbog brzine i </a:t>
            </a:r>
            <a:r>
              <a:rPr lang="hr-HR" dirty="0" smtClean="0"/>
              <a:t>sa</a:t>
            </a:r>
            <a:r>
              <a:rPr lang="hr-HR" dirty="0"/>
              <a:t>ž</a:t>
            </a:r>
            <a:r>
              <a:rPr lang="hr-HR" dirty="0" smtClean="0"/>
              <a:t>etosti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170" y="2715512"/>
            <a:ext cx="5340854" cy="3528778"/>
          </a:xfrm>
        </p:spPr>
      </p:pic>
    </p:spTree>
    <p:extLst>
      <p:ext uri="{BB962C8B-B14F-4D97-AF65-F5344CB8AC3E}">
        <p14:creationId xmlns:p14="http://schemas.microsoft.com/office/powerpoint/2010/main" val="120713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282825" cy="1020502"/>
          </a:xfrm>
        </p:spPr>
        <p:txBody>
          <a:bodyPr/>
          <a:lstStyle/>
          <a:p>
            <a:pPr algn="ctr"/>
            <a:r>
              <a:rPr lang="hr-HR" dirty="0" smtClean="0"/>
              <a:t>Model hijeratskog pisma za našu radionicu</a:t>
            </a:r>
            <a:endParaRPr lang="hr-H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1659" y="2772383"/>
            <a:ext cx="9189413" cy="320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26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Literatura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98145" y="2554861"/>
            <a:ext cx="10138859" cy="3709751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https://</a:t>
            </a:r>
            <a:r>
              <a:rPr lang="hr-HR" dirty="0" smtClean="0">
                <a:solidFill>
                  <a:schemeClr val="tx1"/>
                </a:solidFill>
              </a:rPr>
              <a:t>repozitorij.pmf.unizg.hr/islandora/object/pmf%3A5598/datastream/PDF/view</a:t>
            </a:r>
          </a:p>
          <a:p>
            <a:endParaRPr lang="hr-HR" dirty="0">
              <a:solidFill>
                <a:schemeClr val="tx1"/>
              </a:solidFill>
            </a:endParaRPr>
          </a:p>
          <a:p>
            <a:r>
              <a:rPr lang="hr-HR" dirty="0">
                <a:solidFill>
                  <a:schemeClr val="tx1"/>
                </a:solidFill>
              </a:rPr>
              <a:t>https://</a:t>
            </a:r>
            <a:r>
              <a:rPr lang="hr-HR" dirty="0" smtClean="0">
                <a:solidFill>
                  <a:schemeClr val="tx1"/>
                </a:solidFill>
              </a:rPr>
              <a:t>zir.nsk.hr/islandora/object/pmf:1408</a:t>
            </a:r>
          </a:p>
          <a:p>
            <a:endParaRPr lang="hr-HR" dirty="0">
              <a:solidFill>
                <a:schemeClr val="tx1"/>
              </a:solidFill>
            </a:endParaRPr>
          </a:p>
          <a:p>
            <a:r>
              <a:rPr lang="hr-HR" dirty="0">
                <a:solidFill>
                  <a:schemeClr val="tx1"/>
                </a:solidFill>
              </a:rPr>
              <a:t>https://</a:t>
            </a:r>
            <a:r>
              <a:rPr lang="hr-HR" dirty="0" smtClean="0">
                <a:solidFill>
                  <a:schemeClr val="tx1"/>
                </a:solidFill>
              </a:rPr>
              <a:t>zir.nsk.hr/islandora/object/mathos%3A26/datastream/PDF/view</a:t>
            </a:r>
          </a:p>
          <a:p>
            <a:endParaRPr lang="hr-HR" dirty="0" smtClean="0">
              <a:solidFill>
                <a:schemeClr val="tx1"/>
              </a:solidFill>
            </a:endParaRPr>
          </a:p>
          <a:p>
            <a:r>
              <a:rPr lang="hr-HR" dirty="0" smtClean="0">
                <a:solidFill>
                  <a:schemeClr val="tx1"/>
                </a:solidFill>
              </a:rPr>
              <a:t>http://e.math.hr/old/egipat/index.html</a:t>
            </a:r>
            <a:endParaRPr lang="hr-H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r-HR" dirty="0">
              <a:hlinkClick r:id="rId2"/>
            </a:endParaRPr>
          </a:p>
          <a:p>
            <a:endParaRPr lang="hr-HR" dirty="0" smtClean="0">
              <a:solidFill>
                <a:schemeClr val="tx1"/>
              </a:solidFill>
            </a:endParaRPr>
          </a:p>
          <a:p>
            <a:endParaRPr lang="hr-HR" dirty="0">
              <a:solidFill>
                <a:schemeClr val="tx1"/>
              </a:solidFill>
            </a:endParaRPr>
          </a:p>
          <a:p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23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Hijeratsko (sveto) pismo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9409284" cy="3416301"/>
          </a:xfrm>
        </p:spPr>
        <p:txBody>
          <a:bodyPr/>
          <a:lstStyle/>
          <a:p>
            <a:r>
              <a:rPr lang="hr-HR" dirty="0" smtClean="0"/>
              <a:t>početkom </a:t>
            </a:r>
            <a:r>
              <a:rPr lang="hr-HR" dirty="0"/>
              <a:t>upotrebe </a:t>
            </a:r>
            <a:r>
              <a:rPr lang="hr-HR" dirty="0" smtClean="0"/>
              <a:t>papirusa Egipćani </a:t>
            </a:r>
            <a:r>
              <a:rPr lang="hr-HR" dirty="0"/>
              <a:t>su </a:t>
            </a:r>
            <a:r>
              <a:rPr lang="hr-HR" dirty="0" smtClean="0"/>
              <a:t>počeli koristiti </a:t>
            </a:r>
            <a:r>
              <a:rPr lang="hr-HR" dirty="0"/>
              <a:t>hijeratsko </a:t>
            </a:r>
            <a:r>
              <a:rPr lang="hr-HR" dirty="0" smtClean="0"/>
              <a:t>pismo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354968" y="3471159"/>
            <a:ext cx="6839991" cy="238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94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Hijeratsko (sveto) pismo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107" y="2515951"/>
            <a:ext cx="4825158" cy="3416301"/>
          </a:xfrm>
        </p:spPr>
        <p:txBody>
          <a:bodyPr/>
          <a:lstStyle/>
          <a:p>
            <a:r>
              <a:rPr lang="hr-HR" dirty="0" smtClean="0"/>
              <a:t>među </a:t>
            </a:r>
            <a:r>
              <a:rPr lang="it-IT" dirty="0" smtClean="0"/>
              <a:t>prvima </a:t>
            </a:r>
            <a:r>
              <a:rPr lang="it-IT" dirty="0"/>
              <a:t>koji su pojednostavili pismo bili su egipatski </a:t>
            </a:r>
            <a:r>
              <a:rPr lang="it-IT" dirty="0" smtClean="0"/>
              <a:t>sve</a:t>
            </a:r>
            <a:r>
              <a:rPr lang="hr-HR" dirty="0" smtClean="0"/>
              <a:t>ć</a:t>
            </a:r>
            <a:r>
              <a:rPr lang="it-IT" dirty="0" smtClean="0"/>
              <a:t>enici</a:t>
            </a:r>
            <a:endParaRPr lang="hr-HR" dirty="0" smtClean="0"/>
          </a:p>
          <a:p>
            <a:endParaRPr lang="hr-HR" dirty="0" smtClean="0"/>
          </a:p>
          <a:p>
            <a:endParaRPr lang="hr-HR" dirty="0"/>
          </a:p>
          <a:p>
            <a:r>
              <a:rPr lang="hr-HR" dirty="0" smtClean="0"/>
              <a:t>svećenici su razvili manje slikoviti stil </a:t>
            </a:r>
            <a:r>
              <a:rPr lang="hr-HR" dirty="0"/>
              <a:t>kako bi ga bolje prilagodili pisanju olovkom i tintom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796" y="2691993"/>
            <a:ext cx="6562931" cy="3356043"/>
          </a:xfrm>
        </p:spPr>
      </p:pic>
    </p:spTree>
    <p:extLst>
      <p:ext uri="{BB962C8B-B14F-4D97-AF65-F5344CB8AC3E}">
        <p14:creationId xmlns:p14="http://schemas.microsoft.com/office/powerpoint/2010/main" val="224983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Hijeratsko (sveto) pismo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h</a:t>
            </a:r>
            <a:r>
              <a:rPr lang="hr-HR" dirty="0" smtClean="0"/>
              <a:t>ijeratsko pismo se smatra </a:t>
            </a:r>
            <a:r>
              <a:rPr lang="hr-HR" dirty="0"/>
              <a:t>pisanim oblikom </a:t>
            </a:r>
            <a:r>
              <a:rPr lang="hr-HR" dirty="0" smtClean="0"/>
              <a:t>hijeroglifa</a:t>
            </a:r>
          </a:p>
          <a:p>
            <a:endParaRPr lang="hr-HR" dirty="0"/>
          </a:p>
          <a:p>
            <a:r>
              <a:rPr lang="hr-HR" dirty="0" smtClean="0"/>
              <a:t>karakteriziraju </a:t>
            </a:r>
            <a:r>
              <a:rPr lang="hr-HR" dirty="0"/>
              <a:t>ga vrlo </a:t>
            </a:r>
            <a:r>
              <a:rPr lang="hr-HR" dirty="0" smtClean="0"/>
              <a:t>pojednostavljeni znakovi </a:t>
            </a:r>
            <a:r>
              <a:rPr lang="hr-HR" dirty="0"/>
              <a:t>koje je </a:t>
            </a:r>
            <a:r>
              <a:rPr lang="hr-HR" dirty="0" smtClean="0"/>
              <a:t>često teško dešifrirati</a:t>
            </a:r>
          </a:p>
          <a:p>
            <a:endParaRPr lang="hr-HR" dirty="0"/>
          </a:p>
          <a:p>
            <a:r>
              <a:rPr lang="hr-HR" dirty="0" smtClean="0"/>
              <a:t>hijeratsko pismo pisano je kurzivom</a:t>
            </a:r>
            <a:endParaRPr lang="hr-H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299" y="3404683"/>
            <a:ext cx="5767617" cy="1464586"/>
          </a:xfrm>
        </p:spPr>
      </p:pic>
    </p:spTree>
    <p:extLst>
      <p:ext uri="{BB962C8B-B14F-4D97-AF65-F5344CB8AC3E}">
        <p14:creationId xmlns:p14="http://schemas.microsoft.com/office/powerpoint/2010/main" val="72076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Hijeratsko (sveto) pismo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3" y="2467313"/>
            <a:ext cx="10333412" cy="3416301"/>
          </a:xfrm>
        </p:spPr>
        <p:txBody>
          <a:bodyPr/>
          <a:lstStyle/>
          <a:p>
            <a:r>
              <a:rPr lang="hr-HR" dirty="0"/>
              <a:t>m</a:t>
            </a:r>
            <a:r>
              <a:rPr lang="hr-HR" dirty="0" smtClean="0"/>
              <a:t>ijenjalo se tijekom vremena kao i hijeroglifi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377" y="3052450"/>
            <a:ext cx="5476565" cy="3510619"/>
          </a:xfrm>
        </p:spPr>
      </p:pic>
    </p:spTree>
    <p:extLst>
      <p:ext uri="{BB962C8B-B14F-4D97-AF65-F5344CB8AC3E}">
        <p14:creationId xmlns:p14="http://schemas.microsoft.com/office/powerpoint/2010/main" val="315763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Hijeratsko pismo vs. hijeroglifi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611" y="2601795"/>
            <a:ext cx="3661197" cy="3661197"/>
          </a:xfr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16" y="2846692"/>
            <a:ext cx="6510414" cy="226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9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Hijeratsko pismo </a:t>
            </a:r>
            <a:r>
              <a:rPr lang="hr-HR" dirty="0" smtClean="0"/>
              <a:t>vs. </a:t>
            </a:r>
            <a:r>
              <a:rPr lang="hr-HR" dirty="0"/>
              <a:t>hijeroglifi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3660" y="2603500"/>
            <a:ext cx="5396452" cy="3416301"/>
          </a:xfrm>
        </p:spPr>
        <p:txBody>
          <a:bodyPr/>
          <a:lstStyle/>
          <a:p>
            <a:endParaRPr lang="pl-PL" dirty="0" smtClean="0"/>
          </a:p>
          <a:p>
            <a:endParaRPr lang="pl-PL" dirty="0"/>
          </a:p>
          <a:p>
            <a:r>
              <a:rPr lang="pl-PL" dirty="0" smtClean="0"/>
              <a:t>oznake </a:t>
            </a:r>
            <a:r>
              <a:rPr lang="pl-PL" dirty="0"/>
              <a:t>za 10, 100 i </a:t>
            </a:r>
            <a:r>
              <a:rPr lang="pl-PL" dirty="0" smtClean="0"/>
              <a:t>1000 su pojednostavljene </a:t>
            </a:r>
            <a:r>
              <a:rPr lang="pl-PL" dirty="0"/>
              <a:t>u odnosu </a:t>
            </a:r>
            <a:r>
              <a:rPr lang="pl-PL" dirty="0" smtClean="0"/>
              <a:t>na </a:t>
            </a:r>
            <a:r>
              <a:rPr lang="hr-HR" dirty="0" smtClean="0"/>
              <a:t>hijeroglife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0112" y="2438130"/>
            <a:ext cx="5751445" cy="4254500"/>
          </a:xfrm>
        </p:spPr>
        <p:txBody>
          <a:bodyPr/>
          <a:lstStyle/>
          <a:p>
            <a:r>
              <a:rPr lang="hr-HR" dirty="0" smtClean="0"/>
              <a:t>10, 100 i 1000 zapisano hijeroglifima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r>
              <a:rPr lang="hr-HR" dirty="0"/>
              <a:t>10, 100 i 1000 </a:t>
            </a:r>
            <a:r>
              <a:rPr lang="hr-HR" dirty="0" smtClean="0"/>
              <a:t>zapisano hijeratskim pismom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518" y="5024439"/>
            <a:ext cx="777875" cy="10917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311" y="4942260"/>
            <a:ext cx="1025526" cy="1322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4629" y="3049164"/>
            <a:ext cx="2187576" cy="128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7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Hijeratsko pismo </a:t>
            </a:r>
            <a:r>
              <a:rPr lang="hr-HR" dirty="0" smtClean="0"/>
              <a:t>vs. </a:t>
            </a:r>
            <a:r>
              <a:rPr lang="hr-HR" dirty="0"/>
              <a:t>hijeroglifi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/>
              <a:t>veći broj istih simbola zamijenio je jedan simbol</a:t>
            </a:r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/>
              <a:t>n</a:t>
            </a:r>
            <a:r>
              <a:rPr lang="hr-HR" dirty="0" smtClean="0"/>
              <a:t>pr. za broj 5 koristeći hijeroglife trebamo 5 simbola, a koristeći hijeratski zapis samo 1 simbol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00410" y="2354094"/>
            <a:ext cx="5856050" cy="4338536"/>
          </a:xfrm>
        </p:spPr>
        <p:txBody>
          <a:bodyPr/>
          <a:lstStyle/>
          <a:p>
            <a:r>
              <a:rPr lang="hr-HR" dirty="0" smtClean="0"/>
              <a:t>5 zapisan hijeroglifima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5 zapisan hijeratskim pismom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7030" y="4973027"/>
            <a:ext cx="709105" cy="10467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7030" y="2986087"/>
            <a:ext cx="68580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8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Hijeratsko pismo </a:t>
            </a:r>
            <a:r>
              <a:rPr lang="hr-HR" dirty="0" smtClean="0"/>
              <a:t>vs. </a:t>
            </a:r>
            <a:r>
              <a:rPr lang="hr-HR" dirty="0"/>
              <a:t>hijeroglifi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3" y="2603501"/>
            <a:ext cx="10294501" cy="1840782"/>
          </a:xfrm>
        </p:spPr>
        <p:txBody>
          <a:bodyPr>
            <a:normAutofit lnSpcReduction="10000"/>
          </a:bodyPr>
          <a:lstStyle/>
          <a:p>
            <a:r>
              <a:rPr lang="hr-HR" dirty="0"/>
              <a:t>hijeratskim načinom pisanja brojevi su se također prikazivali aditivno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b</a:t>
            </a:r>
            <a:r>
              <a:rPr lang="hr-HR" dirty="0" smtClean="0"/>
              <a:t>roj 37 zapisan hijeroglifima i hijeratskim zapisom </a:t>
            </a:r>
          </a:p>
          <a:p>
            <a:endParaRPr lang="hr-HR" dirty="0" smtClean="0"/>
          </a:p>
          <a:p>
            <a:r>
              <a:rPr lang="hr-HR" dirty="0" smtClean="0"/>
              <a:t>37 = 7*1 + 3*10                                                        37 = 7 + 30</a:t>
            </a:r>
          </a:p>
          <a:p>
            <a:endParaRPr lang="hr-HR" sz="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hr-H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105" y="4833752"/>
            <a:ext cx="1485900" cy="1066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445" y="4608154"/>
            <a:ext cx="188595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6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119</TotalTime>
  <Words>304</Words>
  <Application>Microsoft Office PowerPoint</Application>
  <PresentationFormat>Widescreen</PresentationFormat>
  <Paragraphs>69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 Boardroom</vt:lpstr>
      <vt:lpstr>Prikaz brojeva u Egiptu –  hijeratski zapis</vt:lpstr>
      <vt:lpstr>Hijeratsko (sveto) pismo</vt:lpstr>
      <vt:lpstr>Hijeratsko (sveto) pismo</vt:lpstr>
      <vt:lpstr>Hijeratsko (sveto) pismo</vt:lpstr>
      <vt:lpstr>Hijeratsko (sveto) pismo</vt:lpstr>
      <vt:lpstr>Hijeratsko pismo vs. hijeroglifi</vt:lpstr>
      <vt:lpstr>Hijeratsko pismo vs. hijeroglifi</vt:lpstr>
      <vt:lpstr>Hijeratsko pismo vs. hijeroglifi</vt:lpstr>
      <vt:lpstr>Hijeratsko pismo vs. hijeroglifi</vt:lpstr>
      <vt:lpstr>Hijeratsko pismo vs. hijeroglifi</vt:lpstr>
      <vt:lpstr>Hijeratsko pismo vs. hijeroglifi</vt:lpstr>
      <vt:lpstr>Model hijeratskog pisma za našu radionicu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Prikaz brojeva –  hijeratski zapis</dc:title>
  <dc:creator>Marijana</dc:creator>
  <cp:lastModifiedBy>Marijana</cp:lastModifiedBy>
  <cp:revision>49</cp:revision>
  <dcterms:created xsi:type="dcterms:W3CDTF">2021-03-28T07:51:02Z</dcterms:created>
  <dcterms:modified xsi:type="dcterms:W3CDTF">2021-03-31T15:01:01Z</dcterms:modified>
</cp:coreProperties>
</file>