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3620C-F98E-40E5-8147-01C55A460E68}" v="518" dt="2022-11-27T16:02:07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3/13/2023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77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ednja.hr/svastara/dan-u-kojem-festaju-matematicari-17-stvari-koje-niste-znali-o-broju-pi/3/" TargetMode="External"/><Relationship Id="rId2" Type="http://schemas.openxmlformats.org/officeDocument/2006/relationships/hyperlink" Target="https://hr.wikipedia.org/wiki/Pi_(broj)#Iracionaln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Dan_broja_p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24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Qb_mtkEEE?feature=oembed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25">
            <a:extLst>
              <a:ext uri="{FF2B5EF4-FFF2-40B4-BE49-F238E27FC236}">
                <a16:creationId xmlns:a16="http://schemas.microsoft.com/office/drawing/2014/main" id="{A27B7C8B-3ED2-4BD3-811E-95A6B74A8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92A9646C-0A6E-48A3-9B27-57577FBDE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5" name="Decorative Circles">
            <a:extLst>
              <a:ext uri="{FF2B5EF4-FFF2-40B4-BE49-F238E27FC236}">
                <a16:creationId xmlns:a16="http://schemas.microsoft.com/office/drawing/2014/main" id="{F45AC9FD-D875-4804-BA43-232945E24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4277" y="956155"/>
            <a:ext cx="9049452" cy="1836961"/>
            <a:chOff x="374277" y="956155"/>
            <a:chExt cx="9049452" cy="183696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75D28F-B76B-4E02-921E-C89494E866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31">
              <a:extLst>
                <a:ext uri="{FF2B5EF4-FFF2-40B4-BE49-F238E27FC236}">
                  <a16:creationId xmlns:a16="http://schemas.microsoft.com/office/drawing/2014/main" id="{3F462541-05F8-4836-AA95-888BDD897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E13EF1-B3B0-4545-BBD2-BF7FC7F8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3">
              <a:extLst>
                <a:ext uri="{FF2B5EF4-FFF2-40B4-BE49-F238E27FC236}">
                  <a16:creationId xmlns:a16="http://schemas.microsoft.com/office/drawing/2014/main" id="{315158DD-2530-4494-A74A-EEB4747A9F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F63718-546E-4B17-AFD5-5B788B49E8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3">
            <a:extLst>
              <a:ext uri="{FF2B5EF4-FFF2-40B4-BE49-F238E27FC236}">
                <a16:creationId xmlns:a16="http://schemas.microsoft.com/office/drawing/2014/main" id="{191C622D-9E00-4887-9C9F-31B536C10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65048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38">
            <a:extLst>
              <a:ext uri="{FF2B5EF4-FFF2-40B4-BE49-F238E27FC236}">
                <a16:creationId xmlns:a16="http://schemas.microsoft.com/office/drawing/2014/main" id="{3576333E-576D-4F42-8EB2-9E8C710C7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832" t="48467" r="13582" b="10444"/>
          <a:stretch/>
        </p:blipFill>
        <p:spPr>
          <a:xfrm>
            <a:off x="688614" y="0"/>
            <a:ext cx="4368276" cy="2507327"/>
          </a:xfrm>
          <a:prstGeom prst="rect">
            <a:avLst/>
          </a:prstGeom>
        </p:spPr>
      </p:pic>
      <p:sp>
        <p:nvSpPr>
          <p:cNvPr id="70" name="Oval 2">
            <a:extLst>
              <a:ext uri="{FF2B5EF4-FFF2-40B4-BE49-F238E27FC236}">
                <a16:creationId xmlns:a16="http://schemas.microsoft.com/office/drawing/2014/main" id="{99AEB0F9-D84E-4885-A418-FE9BA2A526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26987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" name="Graphic 42">
            <a:extLst>
              <a:ext uri="{FF2B5EF4-FFF2-40B4-BE49-F238E27FC236}">
                <a16:creationId xmlns:a16="http://schemas.microsoft.com/office/drawing/2014/main" id="{EAFF1248-5448-4C5C-9943-647A866399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5917" t="40037" r="12288" b="12942"/>
          <a:stretch/>
        </p:blipFill>
        <p:spPr>
          <a:xfrm rot="5400000">
            <a:off x="9262434" y="141349"/>
            <a:ext cx="3067863" cy="2785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7826" y="2978149"/>
            <a:ext cx="7311973" cy="2169375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Broj Pi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826" y="5264860"/>
            <a:ext cx="7311973" cy="79939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David </a:t>
            </a:r>
            <a:r>
              <a:rPr lang="en-US" sz="2000" dirty="0" err="1">
                <a:cs typeface="Calibri"/>
              </a:rPr>
              <a:t>Firšt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Jakov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Jagarčec</a:t>
            </a:r>
            <a:r>
              <a:rPr lang="hr-HR" sz="2000" dirty="0" smtClean="0">
                <a:cs typeface="Calibri"/>
              </a:rPr>
              <a:t>, 8.a</a:t>
            </a:r>
            <a:r>
              <a:rPr lang="en-US" sz="2000" dirty="0" smtClean="0">
                <a:cs typeface="Calibri"/>
              </a:rPr>
              <a:t> </a:t>
            </a:r>
            <a:endParaRPr lang="en-US" sz="2000" dirty="0">
              <a:cs typeface="Calibri"/>
            </a:endParaRPr>
          </a:p>
          <a:p>
            <a:pPr algn="l"/>
            <a:r>
              <a:rPr lang="en-US" sz="2000" dirty="0">
                <a:cs typeface="Calibri"/>
              </a:rPr>
              <a:t>OŠ </a:t>
            </a:r>
            <a:r>
              <a:rPr lang="en-US" sz="2000" dirty="0" err="1" smtClean="0">
                <a:cs typeface="Calibri"/>
              </a:rPr>
              <a:t>Pušća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5" descr="A picture containing text, web, outdoor object&#10;&#10;Description automatically generated">
            <a:extLst>
              <a:ext uri="{FF2B5EF4-FFF2-40B4-BE49-F238E27FC236}">
                <a16:creationId xmlns:a16="http://schemas.microsoft.com/office/drawing/2014/main" id="{7520DE67-299E-72D4-0AEB-0E246210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0" r="4031" b="1"/>
          <a:stretch/>
        </p:blipFill>
        <p:spPr>
          <a:xfrm>
            <a:off x="6140173" y="55816"/>
            <a:ext cx="2894970" cy="2894970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067C4-5719-AA9E-21FB-16AD526406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96" r="24370" b="2"/>
          <a:stretch/>
        </p:blipFill>
        <p:spPr>
          <a:xfrm>
            <a:off x="-10954" y="3219078"/>
            <a:ext cx="3186814" cy="3638922"/>
          </a:xfrm>
          <a:custGeom>
            <a:avLst/>
            <a:gdLst/>
            <a:ahLst/>
            <a:cxnLst/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2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3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0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81" name="Rectangle 50">
            <a:extLst>
              <a:ext uri="{FF2B5EF4-FFF2-40B4-BE49-F238E27FC236}">
                <a16:creationId xmlns:a16="http://schemas.microsoft.com/office/drawing/2014/main" id="{375C00A8-2250-4F87-9F80-E3E80531FB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2">
            <a:extLst>
              <a:ext uri="{FF2B5EF4-FFF2-40B4-BE49-F238E27FC236}">
                <a16:creationId xmlns:a16="http://schemas.microsoft.com/office/drawing/2014/main" id="{5CC528D8-C318-4E44-BB11-0CAE58C2A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5927B-F45D-394D-B5AB-71855959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504748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Animacija</a:t>
            </a:r>
            <a:r>
              <a:rPr lang="en-US" dirty="0"/>
              <a:t> s </a:t>
            </a:r>
            <a:r>
              <a:rPr lang="en-US" dirty="0" err="1"/>
              <a:t>jediničnom</a:t>
            </a:r>
            <a:r>
              <a:rPr lang="en-US" dirty="0"/>
              <a:t> </a:t>
            </a:r>
            <a:r>
              <a:rPr lang="en-US" dirty="0" err="1"/>
              <a:t>kružnicom</a:t>
            </a:r>
            <a:endParaRPr lang="en-US" dirty="0"/>
          </a:p>
        </p:txBody>
      </p:sp>
      <p:grpSp>
        <p:nvGrpSpPr>
          <p:cNvPr id="83" name="decorative circles">
            <a:extLst>
              <a:ext uri="{FF2B5EF4-FFF2-40B4-BE49-F238E27FC236}">
                <a16:creationId xmlns:a16="http://schemas.microsoft.com/office/drawing/2014/main" id="{6F84FFF5-4ABC-42CD-9D4C-9F3AB50FD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65D367D-2240-48ED-BB65-1221C6EA9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0EEF61-DBF2-4BF2-9887-F74596FEEC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BF84F4A-F257-4091-A50A-DD38D7A15B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F2976B4-BD0D-4EBA-928D-2F97FA6BED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29C1743-B3CB-4A6A-9DD6-3E9023B261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1">
            <a:extLst>
              <a:ext uri="{FF2B5EF4-FFF2-40B4-BE49-F238E27FC236}">
                <a16:creationId xmlns:a16="http://schemas.microsoft.com/office/drawing/2014/main" id="{6FA27A92-E95C-4CE7-A034-1729B3C620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AutoShape 2" descr="Prikaži prilog">
            <a:extLst>
              <a:ext uri="{FF2B5EF4-FFF2-40B4-BE49-F238E27FC236}">
                <a16:creationId xmlns:a16="http://schemas.microsoft.com/office/drawing/2014/main" id="{A84708BC-77F0-C17B-0A8D-1A0E7ECE1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1633" y="3428998"/>
            <a:ext cx="3969287" cy="39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rikaži prilog">
            <a:extLst>
              <a:ext uri="{FF2B5EF4-FFF2-40B4-BE49-F238E27FC236}">
                <a16:creationId xmlns:a16="http://schemas.microsoft.com/office/drawing/2014/main" id="{F16A94F7-B4FD-2B64-567A-B3586C770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7E940-4036-1E36-BAEA-FA00E7C7C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70" y="2112996"/>
            <a:ext cx="685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1">
            <a:extLst>
              <a:ext uri="{FF2B5EF4-FFF2-40B4-BE49-F238E27FC236}">
                <a16:creationId xmlns:a16="http://schemas.microsoft.com/office/drawing/2014/main" id="{D2256402-A277-4BEF-881F-239B285FE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3">
            <a:extLst>
              <a:ext uri="{FF2B5EF4-FFF2-40B4-BE49-F238E27FC236}">
                <a16:creationId xmlns:a16="http://schemas.microsoft.com/office/drawing/2014/main" id="{66838D6C-46FD-49AE-8E1F-34FAFDE7BD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EE4CB-F0D0-CA4C-D27C-836D40FB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724" y="3429000"/>
            <a:ext cx="7323152" cy="949050"/>
          </a:xfrm>
        </p:spPr>
        <p:txBody>
          <a:bodyPr anchor="b">
            <a:normAutofit/>
          </a:bodyPr>
          <a:lstStyle/>
          <a:p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Pi</a:t>
            </a:r>
          </a:p>
        </p:txBody>
      </p:sp>
      <p:grpSp>
        <p:nvGrpSpPr>
          <p:cNvPr id="50" name="Decorative Circles">
            <a:extLst>
              <a:ext uri="{FF2B5EF4-FFF2-40B4-BE49-F238E27FC236}">
                <a16:creationId xmlns:a16="http://schemas.microsoft.com/office/drawing/2014/main" id="{62551D3B-B7A1-4EC6-A2B7-6FF50F69A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4277" y="956155"/>
            <a:ext cx="9049452" cy="1836961"/>
            <a:chOff x="374277" y="956155"/>
            <a:chExt cx="9049452" cy="18369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79A492-3546-48D9-BEE6-CB4C099E6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B2967340-AFAE-4742-9DF1-B4316C47B8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8131A7-E3BD-4F4B-8704-B03F2FFF1C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9">
              <a:extLst>
                <a:ext uri="{FF2B5EF4-FFF2-40B4-BE49-F238E27FC236}">
                  <a16:creationId xmlns:a16="http://schemas.microsoft.com/office/drawing/2014/main" id="{919F2C13-3161-4160-8A80-33D8501F9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B16ED4-CC03-4FFE-9668-65F4D8D4D4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3">
            <a:extLst>
              <a:ext uri="{FF2B5EF4-FFF2-40B4-BE49-F238E27FC236}">
                <a16:creationId xmlns:a16="http://schemas.microsoft.com/office/drawing/2014/main" id="{3F90A95A-B23C-4626-A035-1CB33CC298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65048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6CF7C2F-A8F5-4E2D-ABFF-3C2E1242ED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832" t="48467" r="13582" b="10444"/>
          <a:stretch/>
        </p:blipFill>
        <p:spPr>
          <a:xfrm>
            <a:off x="688614" y="0"/>
            <a:ext cx="4368276" cy="250732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BEF438-CEB4-8CE0-98D2-FE7737170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-5"/>
          <a:stretch/>
        </p:blipFill>
        <p:spPr>
          <a:xfrm>
            <a:off x="5858972" y="55821"/>
            <a:ext cx="3133761" cy="3133761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sp>
        <p:nvSpPr>
          <p:cNvPr id="27" name="Oval 2">
            <a:extLst>
              <a:ext uri="{FF2B5EF4-FFF2-40B4-BE49-F238E27FC236}">
                <a16:creationId xmlns:a16="http://schemas.microsoft.com/office/drawing/2014/main" id="{83642AB2-579D-4C8B-A694-E7037E8E5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26987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025C509-4E2D-4B0C-B695-FD6D74BF0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5917" t="40038" r="12288" b="12167"/>
          <a:stretch/>
        </p:blipFill>
        <p:spPr>
          <a:xfrm rot="5400000">
            <a:off x="9213372" y="119458"/>
            <a:ext cx="3095033" cy="285611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D9821DB-F2AD-D6A3-30AA-C5F2D1C000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6" r="6895" b="-3"/>
          <a:stretch/>
        </p:blipFill>
        <p:spPr>
          <a:xfrm>
            <a:off x="-10959" y="3219076"/>
            <a:ext cx="3186814" cy="3638922"/>
          </a:xfrm>
          <a:custGeom>
            <a:avLst/>
            <a:gdLst/>
            <a:ahLst/>
            <a:cxnLst/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10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A29E-8398-A8C6-0713-1FAA106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Izvori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2AE11-1BA4-847B-6D1F-A92347348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https://hr.wikipedia.org/wiki/Pi_(broj)#Iracionalnost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dirty="0">
                <a:ea typeface="+mn-lt"/>
                <a:cs typeface="+mn-lt"/>
                <a:hlinkClick r:id="rId3"/>
              </a:rPr>
              <a:t>https://www.srednja.hr/svastara/dan-u-kojem-festaju-matematicari-17-stvari-koje-niste-znali-o-broju-pi/3/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dirty="0">
                <a:ea typeface="+mn-lt"/>
                <a:cs typeface="+mn-lt"/>
                <a:hlinkClick r:id="rId4"/>
              </a:rPr>
              <a:t>https://hr.wikipedia.org/wiki/Dan_broja_pi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7AB4D1A-6270-4D15-9F1C-349AF05AF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553057-9FF3-400D-90FC-4F8977343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3" name="Decorative Circles">
            <a:extLst>
              <a:ext uri="{FF2B5EF4-FFF2-40B4-BE49-F238E27FC236}">
                <a16:creationId xmlns:a16="http://schemas.microsoft.com/office/drawing/2014/main" id="{FFAB95AE-AE0F-4D82-A957-C1FE11C53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484" y="236341"/>
            <a:ext cx="10677791" cy="4262956"/>
            <a:chOff x="767484" y="236341"/>
            <a:chExt cx="10677791" cy="42629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5C0E34-833A-4A81-9A27-E03E0EB21E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9767" y="3283228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43D5840-78C4-4DDD-A239-29FC71B8D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59" y="38613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A2506C-4097-4C37-AB61-12712392E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0699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A1AACA-257E-441B-837C-A7436CB2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7484" y="2755518"/>
              <a:ext cx="466441" cy="466441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D1D194-BF30-4E78-B2C4-860ABCD58B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31908" y="381325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51373E2-E4A1-406C-AAF4-2750E933FE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5095" y="3592374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F67221-E5C0-4E62-9F4D-4E6FC8E732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4104" y="438593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2">
            <a:extLst>
              <a:ext uri="{FF2B5EF4-FFF2-40B4-BE49-F238E27FC236}">
                <a16:creationId xmlns:a16="http://schemas.microsoft.com/office/drawing/2014/main" id="{5D2FE535-33D9-4D08-9B67-47CF8CC7E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74" y="305966"/>
            <a:ext cx="2051331" cy="20513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">
            <a:extLst>
              <a:ext uri="{FF2B5EF4-FFF2-40B4-BE49-F238E27FC236}">
                <a16:creationId xmlns:a16="http://schemas.microsoft.com/office/drawing/2014/main" id="{1CB206CF-E798-414B-B6B6-2B6E968716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8580" y="0"/>
            <a:ext cx="2733089" cy="2357297"/>
          </a:xfrm>
          <a:custGeom>
            <a:avLst/>
            <a:gdLst>
              <a:gd name="connsiteX0" fmla="*/ 288659 w 3192131"/>
              <a:gd name="connsiteY0" fmla="*/ 0 h 2753222"/>
              <a:gd name="connsiteX1" fmla="*/ 3192131 w 3192131"/>
              <a:gd name="connsiteY1" fmla="*/ 0 h 2753222"/>
              <a:gd name="connsiteX2" fmla="*/ 3192131 w 3192131"/>
              <a:gd name="connsiteY2" fmla="*/ 2058956 h 2753222"/>
              <a:gd name="connsiteX3" fmla="*/ 3158043 w 3192131"/>
              <a:gd name="connsiteY3" fmla="*/ 2104541 h 2753222"/>
              <a:gd name="connsiteX4" fmla="*/ 1782545 w 3192131"/>
              <a:gd name="connsiteY4" fmla="*/ 2753222 h 2753222"/>
              <a:gd name="connsiteX5" fmla="*/ 0 w 3192131"/>
              <a:gd name="connsiteY5" fmla="*/ 970677 h 2753222"/>
              <a:gd name="connsiteX6" fmla="*/ 215144 w 3192131"/>
              <a:gd name="connsiteY6" fmla="*/ 121011 h 27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131" h="2753222">
                <a:moveTo>
                  <a:pt x="288659" y="0"/>
                </a:moveTo>
                <a:lnTo>
                  <a:pt x="3192131" y="0"/>
                </a:lnTo>
                <a:lnTo>
                  <a:pt x="3192131" y="2058956"/>
                </a:lnTo>
                <a:lnTo>
                  <a:pt x="3158043" y="2104541"/>
                </a:lnTo>
                <a:cubicBezTo>
                  <a:pt x="2831098" y="2500707"/>
                  <a:pt x="2336311" y="2753222"/>
                  <a:pt x="1782545" y="2753222"/>
                </a:cubicBezTo>
                <a:cubicBezTo>
                  <a:pt x="798073" y="2753222"/>
                  <a:pt x="0" y="1955149"/>
                  <a:pt x="0" y="970677"/>
                </a:cubicBezTo>
                <a:cubicBezTo>
                  <a:pt x="0" y="663030"/>
                  <a:pt x="77937" y="373585"/>
                  <a:pt x="215144" y="12101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8A06537E-CB60-4703-A5FF-0C413BB01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631" t="30907" r="23362" b="17441"/>
          <a:stretch/>
        </p:blipFill>
        <p:spPr>
          <a:xfrm>
            <a:off x="9573575" y="-4327"/>
            <a:ext cx="2668147" cy="2375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B8766-3A22-916F-4BAD-3840A5D8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06" y="1122363"/>
            <a:ext cx="706373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KRAJ</a:t>
            </a:r>
            <a:br>
              <a:rPr lang="en-US" dirty="0"/>
            </a:br>
            <a:r>
              <a:rPr lang="en-US" sz="2400" dirty="0" err="1"/>
              <a:t>kviz</a:t>
            </a:r>
            <a:r>
              <a:rPr lang="en-US" sz="2400" dirty="0"/>
              <a:t>: </a:t>
            </a:r>
            <a:r>
              <a:rPr lang="en-US" sz="2400" dirty="0">
                <a:ea typeface="+mj-lt"/>
                <a:cs typeface="+mj-lt"/>
              </a:rPr>
              <a:t>https://wordwall.net/hr/resource/38731818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7F427EE0-0478-4A7D-94D8-E51EE9ACB4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399" y="319698"/>
            <a:ext cx="2037600" cy="2037600"/>
          </a:xfrm>
          <a:prstGeom prst="rect">
            <a:avLst/>
          </a:prstGeom>
        </p:spPr>
      </p:pic>
      <p:sp>
        <p:nvSpPr>
          <p:cNvPr id="51" name="Oval 3">
            <a:extLst>
              <a:ext uri="{FF2B5EF4-FFF2-40B4-BE49-F238E27FC236}">
                <a16:creationId xmlns:a16="http://schemas.microsoft.com/office/drawing/2014/main" id="{11C1B1CF-F716-4EA9-BB3A-85AE114373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rot="16200000">
            <a:off x="-639576" y="4068576"/>
            <a:ext cx="2914772" cy="1635620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37083F91-C28A-466E-A0D2-C510356BB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5737" t="12146" r="12288" b="12942"/>
          <a:stretch/>
        </p:blipFill>
        <p:spPr>
          <a:xfrm>
            <a:off x="0" y="3409035"/>
            <a:ext cx="1633210" cy="2914772"/>
          </a:xfrm>
          <a:prstGeom prst="rect">
            <a:avLst/>
          </a:prstGeom>
        </p:spPr>
      </p:pic>
      <p:sp>
        <p:nvSpPr>
          <p:cNvPr id="55" name="Oval 4">
            <a:extLst>
              <a:ext uri="{FF2B5EF4-FFF2-40B4-BE49-F238E27FC236}">
                <a16:creationId xmlns:a16="http://schemas.microsoft.com/office/drawing/2014/main" id="{C5A4BEDA-180D-4F05-BED0-FCA62B717B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994790" y="4395253"/>
            <a:ext cx="2216879" cy="2462747"/>
          </a:xfrm>
          <a:custGeom>
            <a:avLst/>
            <a:gdLst>
              <a:gd name="connsiteX0" fmla="*/ 2133985 w 3086667"/>
              <a:gd name="connsiteY0" fmla="*/ 0 h 3429000"/>
              <a:gd name="connsiteX1" fmla="*/ 2964628 w 3086667"/>
              <a:gd name="connsiteY1" fmla="*/ 167699 h 3429000"/>
              <a:gd name="connsiteX2" fmla="*/ 3086667 w 3086667"/>
              <a:gd name="connsiteY2" fmla="*/ 226489 h 3429000"/>
              <a:gd name="connsiteX3" fmla="*/ 3086667 w 3086667"/>
              <a:gd name="connsiteY3" fmla="*/ 3429000 h 3429000"/>
              <a:gd name="connsiteX4" fmla="*/ 440639 w 3086667"/>
              <a:gd name="connsiteY4" fmla="*/ 3429000 h 3429000"/>
              <a:gd name="connsiteX5" fmla="*/ 364451 w 3086667"/>
              <a:gd name="connsiteY5" fmla="*/ 3327116 h 3429000"/>
              <a:gd name="connsiteX6" fmla="*/ 0 w 3086667"/>
              <a:gd name="connsiteY6" fmla="*/ 2133985 h 3429000"/>
              <a:gd name="connsiteX7" fmla="*/ 2133985 w 3086667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667" h="3429000">
                <a:moveTo>
                  <a:pt x="2133985" y="0"/>
                </a:moveTo>
                <a:cubicBezTo>
                  <a:pt x="2428627" y="0"/>
                  <a:pt x="2709322" y="59714"/>
                  <a:pt x="2964628" y="167699"/>
                </a:cubicBezTo>
                <a:lnTo>
                  <a:pt x="3086667" y="226489"/>
                </a:lnTo>
                <a:lnTo>
                  <a:pt x="3086667" y="3429000"/>
                </a:lnTo>
                <a:lnTo>
                  <a:pt x="440639" y="3429000"/>
                </a:lnTo>
                <a:lnTo>
                  <a:pt x="364451" y="3327116"/>
                </a:lnTo>
                <a:cubicBezTo>
                  <a:pt x="134356" y="2986530"/>
                  <a:pt x="0" y="2575948"/>
                  <a:pt x="0" y="2133985"/>
                </a:cubicBezTo>
                <a:cubicBezTo>
                  <a:pt x="0" y="955418"/>
                  <a:pt x="955418" y="0"/>
                  <a:pt x="213398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2CC0D334-814F-4E8B-846F-D4001B39A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2606" t="11163" r="32354" b="30172"/>
          <a:stretch/>
        </p:blipFill>
        <p:spPr>
          <a:xfrm>
            <a:off x="9994790" y="4395253"/>
            <a:ext cx="2216879" cy="24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5D1DD-31F5-B42A-1D6F-9431D4CE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Što</a:t>
            </a:r>
            <a:r>
              <a:rPr lang="en-US" sz="4800" dirty="0"/>
              <a:t> je </a:t>
            </a:r>
            <a:r>
              <a:rPr lang="en-US" sz="4800" dirty="0" err="1"/>
              <a:t>broj</a:t>
            </a:r>
            <a:r>
              <a:rPr lang="en-US" sz="4800" dirty="0"/>
              <a:t> 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4F2C-D319-75C5-0E89-CE0E4894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76426C"/>
              </a:buClr>
            </a:pPr>
            <a:r>
              <a:rPr lang="en-US" sz="2400" dirty="0" err="1">
                <a:cs typeface="Calibri"/>
              </a:rPr>
              <a:t>Omjer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opsega</a:t>
            </a:r>
            <a:r>
              <a:rPr lang="en-US" sz="2400" dirty="0">
                <a:cs typeface="Calibri"/>
              </a:rPr>
              <a:t> </a:t>
            </a:r>
            <a:r>
              <a:rPr lang="hr-BA" sz="2400" dirty="0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promjera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kružnice</a:t>
            </a:r>
            <a:endParaRPr lang="en-US" sz="2400" dirty="0">
              <a:cs typeface="Calibri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C82CCE23-5156-600C-2754-A85792F0F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1" r="13945" b="1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DF4FB-6D7E-6503-BA2B-EFA5D410C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0" y="403062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C603000E-3E0C-450A-882D-B15AD1B37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46D3EE8B-794D-4CF9-AE66-9CE5BEFF1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2B4FA-189E-13B8-F8F6-26957500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5040553" cy="2493876"/>
          </a:xfrm>
        </p:spPr>
        <p:txBody>
          <a:bodyPr anchor="b">
            <a:normAutofit/>
          </a:bodyPr>
          <a:lstStyle/>
          <a:p>
            <a:r>
              <a:rPr lang="en-US" dirty="0"/>
              <a:t>Drugi </a:t>
            </a:r>
            <a:r>
              <a:rPr lang="en-US" dirty="0" err="1"/>
              <a:t>nazivi</a:t>
            </a:r>
            <a:endParaRPr lang="en-US"/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9D94D8D7-3E8B-4CB1-B1DA-FDCCA4B9E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85671" y="299808"/>
            <a:ext cx="4311985" cy="5057725"/>
            <a:chOff x="7785671" y="299808"/>
            <a:chExt cx="4311985" cy="50577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DFEF34-2009-433C-9007-F35ADA278D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1990" y="103364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E9671-40EC-4E9D-8935-C2B0E1772F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1215" y="58491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16FB4A-5BCE-4339-A2BB-E5535A634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B46C3-213C-46C5-B7C7-09A8083454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85671" y="2935007"/>
              <a:ext cx="262912" cy="262912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159BE4-6344-4689-AC51-5D5B61AD94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74974" y="34028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2BE343-BDD8-488D-B107-D33727FB63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8623" y="524416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21E54-A031-48AA-83CC-A02660A6B8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0039" y="311536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1">
            <a:extLst>
              <a:ext uri="{FF2B5EF4-FFF2-40B4-BE49-F238E27FC236}">
                <a16:creationId xmlns:a16="http://schemas.microsoft.com/office/drawing/2014/main" id="{0461D54F-4BD1-40CD-9B4D-451DA1FCC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592" y="0"/>
            <a:ext cx="3047060" cy="2463497"/>
          </a:xfrm>
          <a:custGeom>
            <a:avLst/>
            <a:gdLst>
              <a:gd name="connsiteX0" fmla="*/ 326110 w 3047060"/>
              <a:gd name="connsiteY0" fmla="*/ 0 h 2463497"/>
              <a:gd name="connsiteX1" fmla="*/ 2720950 w 3047060"/>
              <a:gd name="connsiteY1" fmla="*/ 0 h 2463497"/>
              <a:gd name="connsiteX2" fmla="*/ 2786865 w 3047060"/>
              <a:gd name="connsiteY2" fmla="*/ 88147 h 2463497"/>
              <a:gd name="connsiteX3" fmla="*/ 3047060 w 3047060"/>
              <a:gd name="connsiteY3" fmla="*/ 939967 h 2463497"/>
              <a:gd name="connsiteX4" fmla="*/ 1523530 w 3047060"/>
              <a:gd name="connsiteY4" fmla="*/ 2463497 h 2463497"/>
              <a:gd name="connsiteX5" fmla="*/ 0 w 3047060"/>
              <a:gd name="connsiteY5" fmla="*/ 939967 h 2463497"/>
              <a:gd name="connsiteX6" fmla="*/ 260195 w 3047060"/>
              <a:gd name="connsiteY6" fmla="*/ 88147 h 2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7060" h="2463497">
                <a:moveTo>
                  <a:pt x="326110" y="0"/>
                </a:moveTo>
                <a:lnTo>
                  <a:pt x="2720950" y="0"/>
                </a:lnTo>
                <a:lnTo>
                  <a:pt x="2786865" y="88147"/>
                </a:lnTo>
                <a:cubicBezTo>
                  <a:pt x="2951138" y="331304"/>
                  <a:pt x="3047060" y="624434"/>
                  <a:pt x="3047060" y="939967"/>
                </a:cubicBezTo>
                <a:cubicBezTo>
                  <a:pt x="3047060" y="1781389"/>
                  <a:pt x="2364952" y="2463497"/>
                  <a:pt x="1523530" y="2463497"/>
                </a:cubicBezTo>
                <a:cubicBezTo>
                  <a:pt x="682108" y="2463497"/>
                  <a:pt x="0" y="1781389"/>
                  <a:pt x="0" y="939967"/>
                </a:cubicBezTo>
                <a:cubicBezTo>
                  <a:pt x="0" y="624434"/>
                  <a:pt x="95922" y="331304"/>
                  <a:pt x="260195" y="88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747BDB0-1341-4AA0-9442-80177E491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8421" y="50262"/>
            <a:ext cx="2043401" cy="2043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5EAF-E181-CB2E-2672-D36A8484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3428999"/>
            <a:ext cx="5040553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ea typeface="+mn-lt"/>
                <a:cs typeface="+mn-lt"/>
              </a:rPr>
              <a:t>Arhimedova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konstanta</a:t>
            </a:r>
            <a:endParaRPr lang="en-US" sz="280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sz="2800" dirty="0" err="1">
                <a:cs typeface="Calibri"/>
              </a:rPr>
              <a:t>Ludolfov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broj</a:t>
            </a:r>
            <a:endParaRPr lang="en-US" sz="2800">
              <a:cs typeface="Calibri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B7455FC8-49D4-F12B-9A0B-09E8A84E3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38" t="25901" r="4392" b="17567"/>
          <a:stretch/>
        </p:blipFill>
        <p:spPr>
          <a:xfrm>
            <a:off x="6701498" y="3827502"/>
            <a:ext cx="1933309" cy="2496646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text, linedrawing, vector graphics&#10;&#10;Description automatically generated">
            <a:extLst>
              <a:ext uri="{FF2B5EF4-FFF2-40B4-BE49-F238E27FC236}">
                <a16:creationId xmlns:a16="http://schemas.microsoft.com/office/drawing/2014/main" id="{F97FE1A1-F513-8DB7-EA93-1D82F91BB8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32" r="31508" b="1"/>
          <a:stretch/>
        </p:blipFill>
        <p:spPr>
          <a:xfrm>
            <a:off x="8726335" y="1295304"/>
            <a:ext cx="3462614" cy="3973992"/>
          </a:xfrm>
          <a:custGeom>
            <a:avLst/>
            <a:gdLst/>
            <a:ahLst/>
            <a:cxnLst/>
            <a:rect l="l" t="t" r="r" b="b"/>
            <a:pathLst>
              <a:path w="3462614" h="3973992">
                <a:moveTo>
                  <a:pt x="1986996" y="0"/>
                </a:moveTo>
                <a:cubicBezTo>
                  <a:pt x="2535690" y="0"/>
                  <a:pt x="3032439" y="222402"/>
                  <a:pt x="3392015" y="581978"/>
                </a:cubicBezTo>
                <a:lnTo>
                  <a:pt x="3462614" y="659657"/>
                </a:lnTo>
                <a:lnTo>
                  <a:pt x="3462614" y="3314336"/>
                </a:lnTo>
                <a:lnTo>
                  <a:pt x="3392015" y="3392015"/>
                </a:lnTo>
                <a:cubicBezTo>
                  <a:pt x="3032439" y="3751590"/>
                  <a:pt x="2535690" y="3973992"/>
                  <a:pt x="1986996" y="3973992"/>
                </a:cubicBezTo>
                <a:cubicBezTo>
                  <a:pt x="889608" y="3973992"/>
                  <a:pt x="0" y="3084384"/>
                  <a:pt x="0" y="1986996"/>
                </a:cubicBezTo>
                <a:cubicBezTo>
                  <a:pt x="0" y="889608"/>
                  <a:pt x="889608" y="0"/>
                  <a:pt x="19869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24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5D99A-4101-28C8-81F8-3E1D63D3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US" dirty="0" err="1"/>
              <a:t>Oznaka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8500-A648-844D-2832-95AA9A58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 err="1">
                <a:ea typeface="+mn-lt"/>
                <a:cs typeface="+mn-lt"/>
              </a:rPr>
              <a:t>Oznaka</a:t>
            </a:r>
            <a:r>
              <a:rPr lang="en-US" sz="2800" b="1" dirty="0">
                <a:ea typeface="+mn-lt"/>
                <a:cs typeface="+mn-lt"/>
              </a:rPr>
              <a:t> </a:t>
            </a:r>
            <a:r>
              <a:rPr lang="en-US" sz="2800" b="1" dirty="0" err="1">
                <a:ea typeface="+mn-lt"/>
                <a:cs typeface="+mn-lt"/>
              </a:rPr>
              <a:t>broja</a:t>
            </a:r>
            <a:r>
              <a:rPr lang="en-US" sz="2800" b="1" dirty="0">
                <a:ea typeface="+mn-lt"/>
                <a:cs typeface="+mn-lt"/>
              </a:rPr>
              <a:t> pi: π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sz="2800" dirty="0"/>
          </a:p>
        </p:txBody>
      </p:sp>
      <p:grpSp>
        <p:nvGrpSpPr>
          <p:cNvPr id="26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013352C-9C44-790A-03A0-4CCBC2B3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" r="22763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22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B6CCA59-BF69-4458-938F-ECBE9DB96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F06361-EF2C-4688-A0A5-80F2F66F11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CEB03-D3D3-838F-E5E1-49E88207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US" dirty="0"/>
              <a:t>Kako se </a:t>
            </a:r>
            <a:r>
              <a:rPr lang="en-US" dirty="0" err="1"/>
              <a:t>broj</a:t>
            </a:r>
            <a:r>
              <a:rPr lang="en-US" dirty="0"/>
              <a:t> Pi </a:t>
            </a:r>
            <a:r>
              <a:rPr lang="en-US" dirty="0" err="1"/>
              <a:t>koristi</a:t>
            </a:r>
            <a:r>
              <a:rPr lang="en-US" dirty="0"/>
              <a:t> u OŠ</a:t>
            </a:r>
          </a:p>
        </p:txBody>
      </p:sp>
      <p:grpSp>
        <p:nvGrpSpPr>
          <p:cNvPr id="17" name="Decorative circles">
            <a:extLst>
              <a:ext uri="{FF2B5EF4-FFF2-40B4-BE49-F238E27FC236}">
                <a16:creationId xmlns:a16="http://schemas.microsoft.com/office/drawing/2014/main" id="{373A2142-1DF8-4FE6-AAFE-B0AACC613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310026"/>
            <a:ext cx="896531" cy="5965317"/>
            <a:chOff x="8105126" y="310026"/>
            <a:chExt cx="896531" cy="596531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6AAF16-6A83-429F-9E71-FE61E92A1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DB293A-9875-4C2E-9F59-772A685F8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0C9337-F346-4321-8002-F3E2B856FF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8481" y="310026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CA49AD-7472-42A5-BD79-62EEBFFB0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5216" y="735547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4689D9F2-C889-4C1E-AC50-E29FA7037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211" y="1506406"/>
            <a:ext cx="3529419" cy="35294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id="{0A0559C4-9C63-4FE4-8F4F-67A87C9B87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4822" y="0"/>
            <a:ext cx="2315058" cy="1533849"/>
          </a:xfrm>
          <a:custGeom>
            <a:avLst/>
            <a:gdLst>
              <a:gd name="connsiteX0" fmla="*/ 67919 w 2315058"/>
              <a:gd name="connsiteY0" fmla="*/ 0 h 1533849"/>
              <a:gd name="connsiteX1" fmla="*/ 2247140 w 2315058"/>
              <a:gd name="connsiteY1" fmla="*/ 0 h 1533849"/>
              <a:gd name="connsiteX2" fmla="*/ 2291541 w 2315058"/>
              <a:gd name="connsiteY2" fmla="*/ 143038 h 1533849"/>
              <a:gd name="connsiteX3" fmla="*/ 2315058 w 2315058"/>
              <a:gd name="connsiteY3" fmla="*/ 376320 h 1533849"/>
              <a:gd name="connsiteX4" fmla="*/ 1157529 w 2315058"/>
              <a:gd name="connsiteY4" fmla="*/ 1533849 h 1533849"/>
              <a:gd name="connsiteX5" fmla="*/ 0 w 2315058"/>
              <a:gd name="connsiteY5" fmla="*/ 376320 h 1533849"/>
              <a:gd name="connsiteX6" fmla="*/ 23517 w 2315058"/>
              <a:gd name="connsiteY6" fmla="*/ 143038 h 15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5058" h="1533849">
                <a:moveTo>
                  <a:pt x="67919" y="0"/>
                </a:moveTo>
                <a:lnTo>
                  <a:pt x="2247140" y="0"/>
                </a:lnTo>
                <a:lnTo>
                  <a:pt x="2291541" y="143038"/>
                </a:lnTo>
                <a:cubicBezTo>
                  <a:pt x="2306961" y="218390"/>
                  <a:pt x="2315058" y="296409"/>
                  <a:pt x="2315058" y="376320"/>
                </a:cubicBezTo>
                <a:cubicBezTo>
                  <a:pt x="2315058" y="1015606"/>
                  <a:pt x="1796815" y="1533849"/>
                  <a:pt x="1157529" y="1533849"/>
                </a:cubicBezTo>
                <a:cubicBezTo>
                  <a:pt x="518244" y="1533849"/>
                  <a:pt x="0" y="1015606"/>
                  <a:pt x="0" y="376320"/>
                </a:cubicBezTo>
                <a:cubicBezTo>
                  <a:pt x="0" y="296409"/>
                  <a:pt x="8098" y="218390"/>
                  <a:pt x="23517" y="14303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ED6E949-D566-497B-AE47-1A408A3361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832" t="41008" r="13582" b="10443"/>
          <a:stretch/>
        </p:blipFill>
        <p:spPr>
          <a:xfrm>
            <a:off x="5612750" y="0"/>
            <a:ext cx="2248620" cy="1524974"/>
          </a:xfrm>
          <a:prstGeom prst="rect">
            <a:avLst/>
          </a:prstGeom>
        </p:spPr>
      </p:pic>
      <p:sp>
        <p:nvSpPr>
          <p:cNvPr id="29" name="Oval 1">
            <a:extLst>
              <a:ext uri="{FF2B5EF4-FFF2-40B4-BE49-F238E27FC236}">
                <a16:creationId xmlns:a16="http://schemas.microsoft.com/office/drawing/2014/main" id="{4AEFA4B7-CF4B-48BE-BC31-FBB1E634A0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2966" y="0"/>
            <a:ext cx="2579034" cy="2619754"/>
          </a:xfrm>
          <a:custGeom>
            <a:avLst/>
            <a:gdLst>
              <a:gd name="connsiteX0" fmla="*/ 455682 w 2579034"/>
              <a:gd name="connsiteY0" fmla="*/ 0 h 2619754"/>
              <a:gd name="connsiteX1" fmla="*/ 2579034 w 2579034"/>
              <a:gd name="connsiteY1" fmla="*/ 0 h 2619754"/>
              <a:gd name="connsiteX2" fmla="*/ 2579034 w 2579034"/>
              <a:gd name="connsiteY2" fmla="*/ 2202359 h 2619754"/>
              <a:gd name="connsiteX3" fmla="*/ 2504372 w 2579034"/>
              <a:gd name="connsiteY3" fmla="*/ 2270216 h 2619754"/>
              <a:gd name="connsiteX4" fmla="*/ 1530703 w 2579034"/>
              <a:gd name="connsiteY4" fmla="*/ 2619754 h 2619754"/>
              <a:gd name="connsiteX5" fmla="*/ 0 w 2579034"/>
              <a:gd name="connsiteY5" fmla="*/ 1089051 h 2619754"/>
              <a:gd name="connsiteX6" fmla="*/ 448332 w 2579034"/>
              <a:gd name="connsiteY6" fmla="*/ 6680 h 26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034" h="2619754">
                <a:moveTo>
                  <a:pt x="455682" y="0"/>
                </a:moveTo>
                <a:lnTo>
                  <a:pt x="2579034" y="0"/>
                </a:lnTo>
                <a:lnTo>
                  <a:pt x="2579034" y="2202359"/>
                </a:lnTo>
                <a:lnTo>
                  <a:pt x="2504372" y="2270216"/>
                </a:lnTo>
                <a:cubicBezTo>
                  <a:pt x="2239776" y="2488580"/>
                  <a:pt x="1900558" y="2619754"/>
                  <a:pt x="1530703" y="2619754"/>
                </a:cubicBezTo>
                <a:cubicBezTo>
                  <a:pt x="685318" y="2619754"/>
                  <a:pt x="0" y="1934436"/>
                  <a:pt x="0" y="1089051"/>
                </a:cubicBezTo>
                <a:cubicBezTo>
                  <a:pt x="0" y="666360"/>
                  <a:pt x="171330" y="283684"/>
                  <a:pt x="448332" y="66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13E1D-7259-4AEA-7741-9BDCB5E6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Za </a:t>
            </a:r>
            <a:r>
              <a:rPr lang="en-US" sz="2400" dirty="0" err="1">
                <a:cs typeface="Calibri"/>
              </a:rPr>
              <a:t>računanje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površine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kruga</a:t>
            </a:r>
            <a:endParaRPr lang="en-US" sz="2400" dirty="0">
              <a:cs typeface="Calibri"/>
            </a:endParaRPr>
          </a:p>
          <a:p>
            <a:pPr>
              <a:buClr>
                <a:srgbClr val="76426C"/>
              </a:buClr>
            </a:pPr>
            <a:r>
              <a:rPr lang="en-US" sz="2400" dirty="0">
                <a:cs typeface="Calibri"/>
              </a:rPr>
              <a:t>Za </a:t>
            </a:r>
            <a:r>
              <a:rPr lang="en-US" sz="2400" dirty="0" err="1">
                <a:cs typeface="Calibri"/>
              </a:rPr>
              <a:t>računanje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opsega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kruga</a:t>
            </a:r>
            <a:r>
              <a:rPr lang="hr-BA" sz="2400" dirty="0">
                <a:cs typeface="Calibri"/>
              </a:rPr>
              <a:t> </a:t>
            </a:r>
            <a:r>
              <a:rPr lang="hr-BA" sz="2400" dirty="0" smtClean="0">
                <a:cs typeface="Calibri"/>
              </a:rPr>
              <a:t>(duljina </a:t>
            </a:r>
            <a:r>
              <a:rPr lang="hr-BA" sz="2400" dirty="0">
                <a:cs typeface="Calibri"/>
              </a:rPr>
              <a:t>kružnice)</a:t>
            </a:r>
            <a:endParaRPr lang="en-US" sz="2400" dirty="0">
              <a:cs typeface="Calibri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AC0204F0-4B23-5653-349A-EC77B096E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9799" y="3058825"/>
            <a:ext cx="2224242" cy="332358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BAB16274-7188-5D24-DE0B-0BCD1089D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9397" y="823708"/>
            <a:ext cx="1983374" cy="610268"/>
          </a:xfrm>
          <a:prstGeom prst="rect">
            <a:avLst/>
          </a:prstGeom>
        </p:spPr>
      </p:pic>
      <p:sp>
        <p:nvSpPr>
          <p:cNvPr id="31" name="Oval 3">
            <a:extLst>
              <a:ext uri="{FF2B5EF4-FFF2-40B4-BE49-F238E27FC236}">
                <a16:creationId xmlns:a16="http://schemas.microsoft.com/office/drawing/2014/main" id="{78A5D158-A306-44D7-B29A-4E7352321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8996" y="4258198"/>
            <a:ext cx="2085674" cy="20856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53E8FF0-2891-4D40-A62A-B969107189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8995" y="4258198"/>
            <a:ext cx="2085674" cy="20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E69D8-05C4-4AD1-C12F-6C8562CB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62" y="467562"/>
            <a:ext cx="5531196" cy="2493876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Zanimljivosti</a:t>
            </a:r>
            <a:r>
              <a:rPr lang="en-US" sz="4000" dirty="0"/>
              <a:t> </a:t>
            </a:r>
            <a:r>
              <a:rPr lang="hr-HR" sz="4000" dirty="0" smtClean="0"/>
              <a:t>o </a:t>
            </a:r>
            <a:r>
              <a:rPr lang="en-US" sz="4000" dirty="0" err="1" smtClean="0"/>
              <a:t>broj</a:t>
            </a:r>
            <a:r>
              <a:rPr lang="hr-HR" sz="4000" dirty="0" smtClean="0"/>
              <a:t>u</a:t>
            </a:r>
            <a:r>
              <a:rPr lang="en-US" sz="4000" dirty="0" smtClean="0"/>
              <a:t> </a:t>
            </a:r>
            <a:r>
              <a:rPr lang="en-US" sz="4000" dirty="0"/>
              <a:t>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F449-3B4C-8F6F-8E8D-057B8DC3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ea typeface="+mn-lt"/>
                <a:cs typeface="+mn-lt"/>
              </a:rPr>
              <a:t>Prvom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računalu</a:t>
            </a:r>
            <a:r>
              <a:rPr lang="en-US" sz="1800" dirty="0">
                <a:ea typeface="+mn-lt"/>
                <a:cs typeface="+mn-lt"/>
              </a:rPr>
              <a:t> ENIAC </a:t>
            </a:r>
            <a:r>
              <a:rPr lang="en-US" sz="1800" dirty="0" err="1">
                <a:ea typeface="+mn-lt"/>
                <a:cs typeface="+mn-lt"/>
              </a:rPr>
              <a:t>iz</a:t>
            </a:r>
            <a:r>
              <a:rPr lang="en-US" sz="1800" dirty="0">
                <a:ea typeface="+mn-lt"/>
                <a:cs typeface="+mn-lt"/>
              </a:rPr>
              <a:t> 1949. </a:t>
            </a:r>
            <a:r>
              <a:rPr lang="en-US" sz="1800" dirty="0" err="1">
                <a:ea typeface="+mn-lt"/>
                <a:cs typeface="+mn-lt"/>
              </a:rPr>
              <a:t>trebalo</a:t>
            </a:r>
            <a:r>
              <a:rPr lang="en-US" sz="1800" dirty="0">
                <a:ea typeface="+mn-lt"/>
                <a:cs typeface="+mn-lt"/>
              </a:rPr>
              <a:t> je 70 sati da </a:t>
            </a:r>
            <a:r>
              <a:rPr lang="en-US" sz="1800" dirty="0" err="1">
                <a:ea typeface="+mn-lt"/>
                <a:cs typeface="+mn-lt"/>
              </a:rPr>
              <a:t>otkrije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prvih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dvije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tisuće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decimalnih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mjesta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broja</a:t>
            </a:r>
            <a:r>
              <a:rPr lang="en-US" sz="1800" dirty="0">
                <a:ea typeface="+mn-lt"/>
                <a:cs typeface="+mn-lt"/>
              </a:rPr>
              <a:t> pi</a:t>
            </a:r>
          </a:p>
          <a:p>
            <a:pPr>
              <a:buClr>
                <a:srgbClr val="76426C"/>
              </a:buClr>
            </a:pPr>
            <a:r>
              <a:rPr lang="en-US" sz="1800" dirty="0">
                <a:ea typeface="+mn-lt"/>
                <a:cs typeface="+mn-lt"/>
              </a:rPr>
              <a:t>Neki </a:t>
            </a:r>
            <a:r>
              <a:rPr lang="en-US" sz="1800" err="1">
                <a:ea typeface="+mn-lt"/>
                <a:cs typeface="+mn-lt"/>
              </a:rPr>
              <a:t>ljudi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vjeruju</a:t>
            </a:r>
            <a:r>
              <a:rPr lang="en-US" sz="1800" dirty="0">
                <a:ea typeface="+mn-lt"/>
                <a:cs typeface="+mn-lt"/>
              </a:rPr>
              <a:t> da pi </a:t>
            </a:r>
            <a:r>
              <a:rPr lang="en-US" sz="1800" err="1">
                <a:ea typeface="+mn-lt"/>
                <a:cs typeface="+mn-lt"/>
              </a:rPr>
              <a:t>sadržava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odgovore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pitanja</a:t>
            </a:r>
            <a:r>
              <a:rPr lang="en-US" sz="1800" dirty="0">
                <a:ea typeface="+mn-lt"/>
                <a:cs typeface="+mn-lt"/>
              </a:rPr>
              <a:t> o </a:t>
            </a:r>
            <a:r>
              <a:rPr lang="en-US" sz="1800" err="1">
                <a:ea typeface="+mn-lt"/>
                <a:cs typeface="+mn-lt"/>
              </a:rPr>
              <a:t>beskonačnosti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svemira</a:t>
            </a:r>
            <a:endParaRPr lang="en-US" sz="180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sz="1800" dirty="0">
                <a:ea typeface="+mn-lt"/>
                <a:cs typeface="+mn-lt"/>
              </a:rPr>
              <a:t>Da </a:t>
            </a:r>
            <a:r>
              <a:rPr lang="en-US" sz="1800" err="1">
                <a:ea typeface="+mn-lt"/>
                <a:cs typeface="+mn-lt"/>
              </a:rPr>
              <a:t>biste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izrecitirali</a:t>
            </a:r>
            <a:r>
              <a:rPr lang="en-US" sz="1800" dirty="0">
                <a:ea typeface="+mn-lt"/>
                <a:cs typeface="+mn-lt"/>
              </a:rPr>
              <a:t> 6.4 </a:t>
            </a:r>
            <a:r>
              <a:rPr lang="en-US" sz="1800" err="1">
                <a:ea typeface="+mn-lt"/>
                <a:cs typeface="+mn-lt"/>
              </a:rPr>
              <a:t>milijarde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decimala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broja</a:t>
            </a:r>
            <a:r>
              <a:rPr lang="en-US" sz="1800" dirty="0">
                <a:ea typeface="+mn-lt"/>
                <a:cs typeface="+mn-lt"/>
              </a:rPr>
              <a:t> pi, </a:t>
            </a:r>
            <a:r>
              <a:rPr lang="en-US" sz="1800" err="1">
                <a:ea typeface="+mn-lt"/>
                <a:cs typeface="+mn-lt"/>
              </a:rPr>
              <a:t>trebalo</a:t>
            </a:r>
            <a:r>
              <a:rPr lang="en-US" sz="1800" dirty="0">
                <a:ea typeface="+mn-lt"/>
                <a:cs typeface="+mn-lt"/>
              </a:rPr>
              <a:t> bi </a:t>
            </a:r>
            <a:r>
              <a:rPr lang="en-US" sz="1800" err="1">
                <a:ea typeface="+mn-lt"/>
                <a:cs typeface="+mn-lt"/>
              </a:rPr>
              <a:t>vam</a:t>
            </a:r>
            <a:r>
              <a:rPr lang="en-US" sz="1800" dirty="0">
                <a:ea typeface="+mn-lt"/>
                <a:cs typeface="+mn-lt"/>
              </a:rPr>
              <a:t> 133 </a:t>
            </a:r>
            <a:r>
              <a:rPr lang="en-US" sz="1800" err="1">
                <a:ea typeface="+mn-lt"/>
                <a:cs typeface="+mn-lt"/>
              </a:rPr>
              <a:t>godine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recitiranja</a:t>
            </a:r>
            <a:r>
              <a:rPr lang="en-US" sz="1800" dirty="0">
                <a:ea typeface="+mn-lt"/>
                <a:cs typeface="+mn-lt"/>
              </a:rPr>
              <a:t> bez </a:t>
            </a:r>
            <a:r>
              <a:rPr lang="en-US" sz="1800" err="1">
                <a:ea typeface="+mn-lt"/>
                <a:cs typeface="+mn-lt"/>
              </a:rPr>
              <a:t>pauze</a:t>
            </a:r>
            <a:endParaRPr lang="en-US" sz="180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sz="1800" dirty="0">
                <a:ea typeface="+mn-lt"/>
                <a:cs typeface="+mn-lt"/>
              </a:rPr>
              <a:t>Michael Blake je </a:t>
            </a:r>
            <a:r>
              <a:rPr lang="en-US" sz="1800" err="1">
                <a:ea typeface="+mn-lt"/>
                <a:cs typeface="+mn-lt"/>
              </a:rPr>
              <a:t>pretvorio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decimalne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znamenke</a:t>
            </a:r>
            <a:r>
              <a:rPr lang="en-US" sz="1800" dirty="0">
                <a:ea typeface="+mn-lt"/>
                <a:cs typeface="+mn-lt"/>
              </a:rPr>
              <a:t> u note </a:t>
            </a:r>
            <a:r>
              <a:rPr lang="en-US" sz="1800" err="1">
                <a:ea typeface="+mn-lt"/>
                <a:cs typeface="+mn-lt"/>
              </a:rPr>
              <a:t>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tako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uglazbio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broj</a:t>
            </a:r>
            <a:r>
              <a:rPr lang="en-US" sz="1800" dirty="0">
                <a:ea typeface="+mn-lt"/>
                <a:cs typeface="+mn-lt"/>
              </a:rPr>
              <a:t> pi</a:t>
            </a:r>
          </a:p>
        </p:txBody>
      </p:sp>
      <p:sp>
        <p:nvSpPr>
          <p:cNvPr id="26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7D2C098-53D6-CA6A-92DB-69C9BF28E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594" y="2480831"/>
            <a:ext cx="3536756" cy="3536756"/>
          </a:xfrm>
          <a:prstGeom prst="rect">
            <a:avLst/>
          </a:prstGeom>
        </p:spPr>
      </p:pic>
      <p:pic>
        <p:nvPicPr>
          <p:cNvPr id="5" name="Online Media 4" title="What pi sounds like">
            <a:hlinkClick r:id="" action="ppaction://media"/>
            <a:extLst>
              <a:ext uri="{FF2B5EF4-FFF2-40B4-BE49-F238E27FC236}">
                <a16:creationId xmlns:a16="http://schemas.microsoft.com/office/drawing/2014/main" id="{5CC77C2B-D942-29C8-1B2F-B606AFDE5D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4382" y="96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5DD2C-7697-D7E3-63C1-74C5BA6B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4689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Dan broja 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3C00-31B6-FC2F-7636-AB980B91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773071"/>
            <a:ext cx="5097087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76426C"/>
              </a:buClr>
            </a:pPr>
            <a:r>
              <a:rPr lang="en-US" sz="1800" dirty="0"/>
              <a:t>Dan </a:t>
            </a:r>
            <a:r>
              <a:rPr lang="en-US" sz="1800" dirty="0" err="1"/>
              <a:t>broja</a:t>
            </a:r>
            <a:r>
              <a:rPr lang="en-US" sz="1800" dirty="0"/>
              <a:t> pi </a:t>
            </a:r>
            <a:r>
              <a:rPr lang="en-US" sz="1800" dirty="0" err="1" smtClean="0"/>
              <a:t>održava</a:t>
            </a:r>
            <a:r>
              <a:rPr lang="en-US" sz="1800" dirty="0" smtClean="0"/>
              <a:t> </a:t>
            </a:r>
            <a:r>
              <a:rPr lang="en-US" sz="1800" dirty="0"/>
              <a:t>se 14. </a:t>
            </a:r>
            <a:r>
              <a:rPr lang="en-US" sz="1800" dirty="0" err="1"/>
              <a:t>ožujka</a:t>
            </a:r>
            <a:r>
              <a:rPr lang="en-US" sz="1800" dirty="0"/>
              <a:t> </a:t>
            </a:r>
            <a:r>
              <a:rPr lang="en-US" sz="1800" dirty="0" err="1"/>
              <a:t>ili</a:t>
            </a:r>
            <a:r>
              <a:rPr lang="en-US" sz="1800" dirty="0"/>
              <a:t> 3/14 po </a:t>
            </a:r>
            <a:r>
              <a:rPr lang="en-US" sz="1800" dirty="0" err="1"/>
              <a:t>američkom</a:t>
            </a:r>
            <a:r>
              <a:rPr lang="en-US" sz="1800" dirty="0"/>
              <a:t> </a:t>
            </a:r>
            <a:r>
              <a:rPr lang="en-US" sz="1800" dirty="0" err="1"/>
              <a:t>zapisu</a:t>
            </a:r>
            <a:r>
              <a:rPr lang="en-US" sz="1800" dirty="0"/>
              <a:t> </a:t>
            </a:r>
            <a:r>
              <a:rPr lang="en-US" sz="1800" dirty="0" err="1"/>
              <a:t>datuma</a:t>
            </a:r>
            <a:r>
              <a:rPr lang="en-US" sz="1800" dirty="0"/>
              <a:t> </a:t>
            </a:r>
            <a:r>
              <a:rPr lang="en-US" sz="1800" i="1" dirty="0" err="1"/>
              <a:t>mjesec</a:t>
            </a:r>
            <a:r>
              <a:rPr lang="en-US" sz="1800" i="1" dirty="0"/>
              <a:t>/</a:t>
            </a:r>
            <a:r>
              <a:rPr lang="en-US" sz="1800" i="1" dirty="0" err="1"/>
              <a:t>dan</a:t>
            </a:r>
            <a:r>
              <a:rPr lang="en-US" sz="1800" dirty="0" smtClean="0"/>
              <a:t>)</a:t>
            </a:r>
            <a:endParaRPr lang="hr-HR" sz="1800" dirty="0" smtClean="0"/>
          </a:p>
          <a:p>
            <a:pPr>
              <a:buClr>
                <a:srgbClr val="76426C"/>
              </a:buClr>
            </a:pPr>
            <a:endParaRPr lang="en-US" sz="1800" dirty="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sz="1800" dirty="0">
                <a:ea typeface="+mn-lt"/>
                <a:cs typeface="+mn-lt"/>
              </a:rPr>
              <a:t>Dan </a:t>
            </a:r>
            <a:r>
              <a:rPr lang="en-US" sz="1800" dirty="0" err="1">
                <a:ea typeface="+mn-lt"/>
                <a:cs typeface="+mn-lt"/>
              </a:rPr>
              <a:t>aproksimacije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broja</a:t>
            </a:r>
            <a:r>
              <a:rPr lang="en-US" sz="1800" dirty="0">
                <a:ea typeface="+mn-lt"/>
                <a:cs typeface="+mn-lt"/>
              </a:rPr>
              <a:t> pi </a:t>
            </a:r>
            <a:r>
              <a:rPr lang="en-US" sz="1800" dirty="0" err="1">
                <a:ea typeface="+mn-lt"/>
                <a:cs typeface="+mn-lt"/>
              </a:rPr>
              <a:t>obdržava</a:t>
            </a:r>
            <a:r>
              <a:rPr lang="en-US" sz="1800" dirty="0">
                <a:ea typeface="+mn-lt"/>
                <a:cs typeface="+mn-lt"/>
              </a:rPr>
              <a:t> se 22. </a:t>
            </a:r>
            <a:r>
              <a:rPr lang="en-US" sz="1800" dirty="0" err="1">
                <a:ea typeface="+mn-lt"/>
                <a:cs typeface="+mn-lt"/>
              </a:rPr>
              <a:t>srpnja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hr-BA" sz="1800" dirty="0">
                <a:ea typeface="+mn-lt"/>
                <a:cs typeface="+mn-lt"/>
              </a:rPr>
              <a:t>                                                                  </a:t>
            </a:r>
            <a:r>
              <a:rPr lang="en-US" sz="1800" dirty="0">
                <a:ea typeface="+mn-lt"/>
                <a:cs typeface="+mn-lt"/>
              </a:rPr>
              <a:t>(</a:t>
            </a:r>
            <a:r>
              <a:rPr lang="en-US" sz="1800" dirty="0" err="1">
                <a:ea typeface="+mn-lt"/>
                <a:cs typeface="+mn-lt"/>
              </a:rPr>
              <a:t>ili</a:t>
            </a:r>
            <a:r>
              <a:rPr lang="en-US" sz="1800" dirty="0">
                <a:ea typeface="+mn-lt"/>
                <a:cs typeface="+mn-lt"/>
              </a:rPr>
              <a:t> 22/7 po </a:t>
            </a:r>
            <a:r>
              <a:rPr lang="en-US" sz="1800" dirty="0" err="1">
                <a:ea typeface="+mn-lt"/>
                <a:cs typeface="+mn-lt"/>
              </a:rPr>
              <a:t>zapisu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datuma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i="1" dirty="0">
                <a:ea typeface="+mn-lt"/>
                <a:cs typeface="+mn-lt"/>
              </a:rPr>
              <a:t>dan/</a:t>
            </a:r>
            <a:r>
              <a:rPr lang="en-US" sz="1800" i="1" dirty="0" err="1">
                <a:ea typeface="+mn-lt"/>
                <a:cs typeface="+mn-lt"/>
              </a:rPr>
              <a:t>mjesec</a:t>
            </a:r>
            <a:r>
              <a:rPr lang="en-US" sz="1800" dirty="0">
                <a:ea typeface="+mn-lt"/>
                <a:cs typeface="+mn-lt"/>
              </a:rPr>
              <a:t>) </a:t>
            </a:r>
            <a:r>
              <a:rPr lang="en-US" sz="1800" dirty="0" err="1">
                <a:ea typeface="+mn-lt"/>
                <a:cs typeface="+mn-lt"/>
              </a:rPr>
              <a:t>jer</a:t>
            </a:r>
            <a:r>
              <a:rPr lang="hr-BA" sz="1800" dirty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je </a:t>
            </a:r>
            <a:r>
              <a:rPr lang="en-US" sz="1800" dirty="0" err="1">
                <a:ea typeface="+mn-lt"/>
                <a:cs typeface="+mn-lt"/>
              </a:rPr>
              <a:t>razlomak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hr-BA" sz="1800" dirty="0">
                <a:ea typeface="+mn-lt"/>
                <a:cs typeface="+mn-lt"/>
              </a:rPr>
              <a:t> </a:t>
            </a:r>
            <a:r>
              <a:rPr lang="en-US" sz="1800" baseline="30000" dirty="0">
                <a:ea typeface="+mn-lt"/>
                <a:cs typeface="+mn-lt"/>
              </a:rPr>
              <a:t>22</a:t>
            </a:r>
            <a:r>
              <a:rPr lang="en-US" sz="1800" dirty="0">
                <a:ea typeface="+mn-lt"/>
                <a:cs typeface="+mn-lt"/>
              </a:rPr>
              <a:t>⁄</a:t>
            </a:r>
            <a:r>
              <a:rPr lang="en-US" sz="1800" baseline="-25000" dirty="0">
                <a:ea typeface="+mn-lt"/>
                <a:cs typeface="+mn-lt"/>
              </a:rPr>
              <a:t>7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uobičajena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aproksimacija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broja</a:t>
            </a:r>
            <a:r>
              <a:rPr lang="en-US" sz="1800" dirty="0">
                <a:ea typeface="+mn-lt"/>
                <a:cs typeface="+mn-lt"/>
              </a:rPr>
              <a:t> π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53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5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3F25F4E-FFE1-FD06-585D-D2ABCDBF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594" y="2246165"/>
            <a:ext cx="3536756" cy="40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13058-7ACE-B0FD-971C-05B3D07F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587269"/>
          </a:xfrm>
        </p:spPr>
        <p:txBody>
          <a:bodyPr anchor="b">
            <a:normAutofit/>
          </a:bodyPr>
          <a:lstStyle/>
          <a:p>
            <a:r>
              <a:rPr lang="en-US" sz="4400" dirty="0" err="1"/>
              <a:t>Rekordi</a:t>
            </a:r>
            <a:r>
              <a:rPr lang="en-US" sz="4400" dirty="0"/>
              <a:t> </a:t>
            </a:r>
            <a:r>
              <a:rPr lang="hr-HR" sz="4400" dirty="0" smtClean="0"/>
              <a:t>vezani uz </a:t>
            </a:r>
            <a:r>
              <a:rPr lang="en-US" sz="4400" dirty="0" err="1" smtClean="0"/>
              <a:t>broj</a:t>
            </a:r>
            <a:r>
              <a:rPr lang="en-US" sz="4400" dirty="0" smtClean="0"/>
              <a:t> </a:t>
            </a:r>
            <a:r>
              <a:rPr lang="en-US" sz="4400" dirty="0"/>
              <a:t>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E5D7-F500-2C21-096E-0B20234D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43201"/>
            <a:ext cx="4606280" cy="3433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ea typeface="+mn-lt"/>
                <a:cs typeface="+mn-lt"/>
              </a:rPr>
              <a:t>Rekord</a:t>
            </a:r>
            <a:r>
              <a:rPr lang="en-US" sz="1800" dirty="0">
                <a:ea typeface="+mn-lt"/>
                <a:cs typeface="+mn-lt"/>
              </a:rPr>
              <a:t> u </a:t>
            </a:r>
            <a:r>
              <a:rPr lang="en-US" sz="1800" dirty="0" err="1">
                <a:ea typeface="+mn-lt"/>
                <a:cs typeface="+mn-lt"/>
              </a:rPr>
              <a:t>pamćenju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znamenki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broja</a:t>
            </a:r>
            <a:r>
              <a:rPr lang="en-US" sz="1800" dirty="0">
                <a:ea typeface="+mn-lt"/>
                <a:cs typeface="+mn-lt"/>
              </a:rPr>
              <a:t> π, </a:t>
            </a:r>
            <a:r>
              <a:rPr lang="en-US" sz="1800" dirty="0" err="1">
                <a:ea typeface="+mn-lt"/>
                <a:cs typeface="+mn-lt"/>
              </a:rPr>
              <a:t>prema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Guinnessovoj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knjizi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rekorda</a:t>
            </a:r>
            <a:r>
              <a:rPr lang="en-US" sz="1800" dirty="0">
                <a:ea typeface="+mn-lt"/>
                <a:cs typeface="+mn-lt"/>
              </a:rPr>
              <a:t>, je 70 000 </a:t>
            </a:r>
            <a:r>
              <a:rPr lang="en-US" sz="1800" dirty="0" err="1">
                <a:ea typeface="+mn-lt"/>
                <a:cs typeface="+mn-lt"/>
              </a:rPr>
              <a:t>znamenki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koje</a:t>
            </a:r>
            <a:r>
              <a:rPr lang="en-US" sz="1800" dirty="0">
                <a:ea typeface="+mn-lt"/>
                <a:cs typeface="+mn-lt"/>
              </a:rPr>
              <a:t> je 21. </a:t>
            </a:r>
            <a:r>
              <a:rPr lang="en-US" sz="1800" dirty="0" err="1">
                <a:ea typeface="+mn-lt"/>
                <a:cs typeface="+mn-lt"/>
              </a:rPr>
              <a:t>ožujka</a:t>
            </a:r>
            <a:r>
              <a:rPr lang="en-US" sz="1800" dirty="0">
                <a:ea typeface="+mn-lt"/>
                <a:cs typeface="+mn-lt"/>
              </a:rPr>
              <a:t> 2015. u </a:t>
            </a:r>
            <a:r>
              <a:rPr lang="en-US" sz="1800" dirty="0" err="1">
                <a:ea typeface="+mn-lt"/>
                <a:cs typeface="+mn-lt"/>
              </a:rPr>
              <a:t>Indiji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izrecitirao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Rajveer</a:t>
            </a:r>
            <a:r>
              <a:rPr lang="en-US" sz="1800" dirty="0">
                <a:ea typeface="+mn-lt"/>
                <a:cs typeface="+mn-lt"/>
              </a:rPr>
              <a:t> Meena, za </a:t>
            </a:r>
            <a:r>
              <a:rPr lang="en-US" sz="1800" dirty="0" err="1">
                <a:ea typeface="+mn-lt"/>
                <a:cs typeface="+mn-lt"/>
              </a:rPr>
              <a:t>pothvat</a:t>
            </a:r>
            <a:r>
              <a:rPr lang="en-US" sz="1800" dirty="0">
                <a:ea typeface="+mn-lt"/>
                <a:cs typeface="+mn-lt"/>
              </a:rPr>
              <a:t> mu je </a:t>
            </a:r>
            <a:r>
              <a:rPr lang="en-US" sz="1800" dirty="0" err="1">
                <a:ea typeface="+mn-lt"/>
                <a:cs typeface="+mn-lt"/>
              </a:rPr>
              <a:t>trebalo</a:t>
            </a:r>
            <a:r>
              <a:rPr lang="en-US" sz="1800" dirty="0">
                <a:ea typeface="+mn-lt"/>
                <a:cs typeface="+mn-lt"/>
              </a:rPr>
              <a:t> 9 sati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27 </a:t>
            </a:r>
            <a:r>
              <a:rPr lang="en-US" sz="1800" dirty="0" err="1" smtClean="0">
                <a:ea typeface="+mn-lt"/>
                <a:cs typeface="+mn-lt"/>
              </a:rPr>
              <a:t>minuta</a:t>
            </a:r>
            <a:endParaRPr lang="hr-HR" sz="1800" dirty="0" smtClean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en-US" sz="1800" dirty="0" err="1">
                <a:cs typeface="Calibri"/>
              </a:rPr>
              <a:t>Rekord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otkrivanja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najviše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decimala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broja</a:t>
            </a:r>
            <a:r>
              <a:rPr lang="en-US" sz="1800" dirty="0">
                <a:cs typeface="Calibri"/>
              </a:rPr>
              <a:t> pi </a:t>
            </a:r>
            <a:r>
              <a:rPr lang="hr-BA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drži</a:t>
            </a:r>
            <a:r>
              <a:rPr lang="en-US" sz="1800" dirty="0">
                <a:cs typeface="Calibri"/>
              </a:rPr>
              <a:t> Fabrice </a:t>
            </a:r>
            <a:r>
              <a:rPr lang="en-US" sz="1800" dirty="0" err="1">
                <a:cs typeface="Calibri"/>
              </a:rPr>
              <a:t>Bellard</a:t>
            </a:r>
            <a:r>
              <a:rPr lang="en-US" sz="1800" dirty="0">
                <a:cs typeface="Calibri"/>
              </a:rPr>
              <a:t>, on je </a:t>
            </a:r>
            <a:r>
              <a:rPr lang="en-US" sz="1800" dirty="0" err="1">
                <a:cs typeface="Calibri"/>
              </a:rPr>
              <a:t>izračunao</a:t>
            </a:r>
            <a:r>
              <a:rPr lang="en-US" sz="1800" dirty="0">
                <a:cs typeface="Calibri"/>
              </a:rPr>
              <a:t> pi do 2.7 </a:t>
            </a:r>
            <a:r>
              <a:rPr lang="en-US" sz="1800" dirty="0" err="1">
                <a:cs typeface="Calibri"/>
              </a:rPr>
              <a:t>bilijunte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decimale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na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običnom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stolnom</a:t>
            </a:r>
            <a:r>
              <a:rPr lang="en-US" sz="1800" dirty="0">
                <a:cs typeface="Calibri"/>
              </a:rPr>
              <a:t> </a:t>
            </a:r>
            <a:r>
              <a:rPr lang="hr-BA" sz="1800" dirty="0">
                <a:cs typeface="Calibri"/>
              </a:rPr>
              <a:t>   </a:t>
            </a:r>
            <a:r>
              <a:rPr lang="en-US" sz="1800" dirty="0" err="1">
                <a:cs typeface="Calibri"/>
              </a:rPr>
              <a:t>računalu</a:t>
            </a:r>
            <a:endParaRPr lang="en-US" sz="1800" dirty="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endParaRPr lang="en-US" sz="1800" dirty="0">
              <a:cs typeface="Calibri"/>
            </a:endParaRPr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EA55135-BC6A-77A2-0484-9E785697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594" y="2480831"/>
            <a:ext cx="3536756" cy="35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4F8E18AC-903E-4B46-8CC0-FE20E612C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DEE38FB-0763-470C-8A5E-44456B5130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278E1-2CCB-AFE6-74B3-39FE9F1C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Kojem</a:t>
            </a:r>
            <a:r>
              <a:rPr lang="en-US" sz="4000" dirty="0"/>
              <a:t> </a:t>
            </a:r>
            <a:r>
              <a:rPr lang="en-US" sz="4000" dirty="0" err="1"/>
              <a:t>skupu</a:t>
            </a:r>
            <a:r>
              <a:rPr lang="en-US" sz="4000" dirty="0"/>
              <a:t> </a:t>
            </a:r>
            <a:r>
              <a:rPr lang="en-US" sz="4000" dirty="0" err="1"/>
              <a:t>brojeva</a:t>
            </a:r>
            <a:r>
              <a:rPr lang="en-US" sz="4000" dirty="0"/>
              <a:t> </a:t>
            </a:r>
            <a:r>
              <a:rPr lang="en-US" sz="4000" dirty="0" err="1"/>
              <a:t>pripada</a:t>
            </a:r>
            <a:r>
              <a:rPr lang="en-US" sz="4000" dirty="0"/>
              <a:t> Pi </a:t>
            </a:r>
            <a:r>
              <a:rPr lang="hr-HR" sz="4000" dirty="0" smtClean="0"/>
              <a:t>i</a:t>
            </a:r>
            <a:r>
              <a:rPr lang="en-US" sz="4000" dirty="0" smtClean="0"/>
              <a:t> </a:t>
            </a:r>
            <a:r>
              <a:rPr lang="en-US" sz="4000" dirty="0" err="1"/>
              <a:t>zašto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6457-4631-ED9E-ECD7-6FBBB915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33" y="3690576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Pi (π) je </a:t>
            </a:r>
            <a:r>
              <a:rPr lang="en-US" sz="2400" dirty="0" err="1">
                <a:ea typeface="+mn-lt"/>
                <a:cs typeface="+mn-lt"/>
              </a:rPr>
              <a:t>iracionalan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broj</a:t>
            </a:r>
            <a:endParaRPr lang="en-US" sz="2400" dirty="0">
              <a:ea typeface="+mn-lt"/>
              <a:cs typeface="+mn-lt"/>
            </a:endParaRPr>
          </a:p>
          <a:p>
            <a:pPr>
              <a:buClr>
                <a:srgbClr val="76426C"/>
              </a:buClr>
            </a:pPr>
            <a:r>
              <a:rPr lang="hr-HR" sz="2400" dirty="0" smtClean="0">
                <a:cs typeface="Calibri"/>
              </a:rPr>
              <a:t>Pripada skupu iracionalnih brojeva j</a:t>
            </a:r>
            <a:r>
              <a:rPr lang="en-US" sz="2400" dirty="0" err="1" smtClean="0">
                <a:cs typeface="Calibri"/>
              </a:rPr>
              <a:t>er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>
                <a:cs typeface="Calibri"/>
              </a:rPr>
              <a:t>se </a:t>
            </a:r>
            <a:r>
              <a:rPr lang="en-US" sz="2400" dirty="0">
                <a:ea typeface="+mn-lt"/>
                <a:cs typeface="+mn-lt"/>
              </a:rPr>
              <a:t>ne </a:t>
            </a:r>
            <a:r>
              <a:rPr lang="en-US" sz="2400" dirty="0" err="1">
                <a:ea typeface="+mn-lt"/>
                <a:cs typeface="+mn-lt"/>
              </a:rPr>
              <a:t>može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zapisati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razlomak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800" dirty="0">
              <a:cs typeface="Calibri"/>
            </a:endParaRPr>
          </a:p>
        </p:txBody>
      </p:sp>
      <p:sp>
        <p:nvSpPr>
          <p:cNvPr id="36" name="Oval 1">
            <a:extLst>
              <a:ext uri="{FF2B5EF4-FFF2-40B4-BE49-F238E27FC236}">
                <a16:creationId xmlns:a16="http://schemas.microsoft.com/office/drawing/2014/main" id="{F1D6E6C0-11C7-4A38-BD12-80741960B5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411" y="557332"/>
            <a:ext cx="5743337" cy="574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decorative circles">
            <a:extLst>
              <a:ext uri="{FF2B5EF4-FFF2-40B4-BE49-F238E27FC236}">
                <a16:creationId xmlns:a16="http://schemas.microsoft.com/office/drawing/2014/main" id="{2B16E781-E64A-4007-B0F1-5A50135A4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5849D6-7C1F-435A-8BEB-2A37173B65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6C5D90-0568-4F1C-9392-536D4E32E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069E425-421F-469A-9C32-9FB5C16E59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31A526-345A-4A63-BA59-FF91204E97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7432B5-3C17-4415-B09A-67FCBD636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E4DDCC-A5A9-4365-876A-7992F2CF4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5DB42D-36BB-41F6-A512-3AFDD33ADA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E03F45BD-67A0-4732-B626-9ECB4B18E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0187D1E-79E1-DE6D-805C-096F5770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22" y="2203951"/>
            <a:ext cx="3475314" cy="24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3"/>
      </a:lt2>
      <a:accent1>
        <a:srgbClr val="CA4A46"/>
      </a:accent1>
      <a:accent2>
        <a:srgbClr val="B83467"/>
      </a:accent2>
      <a:accent3>
        <a:srgbClr val="CA46B0"/>
      </a:accent3>
      <a:accent4>
        <a:srgbClr val="9B34B8"/>
      </a:accent4>
      <a:accent5>
        <a:srgbClr val="7646CA"/>
      </a:accent5>
      <a:accent6>
        <a:srgbClr val="3C42BB"/>
      </a:accent6>
      <a:hlink>
        <a:srgbClr val="833FB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330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Nova</vt:lpstr>
      <vt:lpstr>ConfettiVTI</vt:lpstr>
      <vt:lpstr>Broj Pi</vt:lpstr>
      <vt:lpstr>Što je broj Pi?</vt:lpstr>
      <vt:lpstr>Drugi nazivi</vt:lpstr>
      <vt:lpstr>Oznaka</vt:lpstr>
      <vt:lpstr>Kako se broj Pi koristi u OŠ</vt:lpstr>
      <vt:lpstr>Zanimljivosti o broju Pi</vt:lpstr>
      <vt:lpstr>Dan broja Pi</vt:lpstr>
      <vt:lpstr>Rekordi vezani uz broj Pi</vt:lpstr>
      <vt:lpstr>Kojem skupu brojeva pripada Pi i zašto?</vt:lpstr>
      <vt:lpstr>Animacija s jediničnom kružnicom</vt:lpstr>
      <vt:lpstr>Umjetnost broja Pi</vt:lpstr>
      <vt:lpstr>Izvori:</vt:lpstr>
      <vt:lpstr>KRAJ kviz: https://wordwall.net/hr/resource/38731818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Marijana</cp:lastModifiedBy>
  <cp:revision>250</cp:revision>
  <dcterms:created xsi:type="dcterms:W3CDTF">2022-11-27T14:13:08Z</dcterms:created>
  <dcterms:modified xsi:type="dcterms:W3CDTF">2023-03-13T20:51:39Z</dcterms:modified>
</cp:coreProperties>
</file>