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524665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6040701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1272768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431277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9888993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182892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2707586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055662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34209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02403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679860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BA66-C54B-42C4-9453-CC960059667A}" type="datetimeFigureOut">
              <a:rPr lang="hr-HR" smtClean="0"/>
              <a:pPr/>
              <a:t>29.9.2015.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636A-EB88-4521-9CB3-4EBEE185D1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114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751" y="0"/>
            <a:ext cx="14004098" cy="7002049"/>
          </a:xfrm>
        </p:spPr>
      </p:pic>
    </p:spTree>
    <p:extLst>
      <p:ext uri="{BB962C8B-B14F-4D97-AF65-F5344CB8AC3E}">
        <p14:creationId xmlns:p14="http://schemas.microsoft.com/office/powerpoint/2010/main" val="41411765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9913" y="8036252"/>
            <a:ext cx="9144000" cy="165576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816274" y="66254"/>
            <a:ext cx="8329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b="1" dirty="0" smtClean="0">
                <a:solidFill>
                  <a:schemeClr val="bg1"/>
                </a:solidFill>
              </a:rPr>
              <a:t>REPUBLIC OF TURKEY</a:t>
            </a:r>
            <a:endParaRPr lang="hr-HR" sz="7200" b="1" dirty="0">
              <a:solidFill>
                <a:schemeClr val="bg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25503" y="1659890"/>
            <a:ext cx="5336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bg1"/>
                </a:solidFill>
              </a:rPr>
              <a:t>Capital </a:t>
            </a:r>
            <a:r>
              <a:rPr lang="hr-HR" sz="3600" dirty="0" err="1" smtClean="0">
                <a:solidFill>
                  <a:schemeClr val="bg1"/>
                </a:solidFill>
              </a:rPr>
              <a:t>city</a:t>
            </a:r>
            <a:r>
              <a:rPr lang="hr-HR" sz="3600" dirty="0" smtClean="0">
                <a:solidFill>
                  <a:schemeClr val="bg1"/>
                </a:solidFill>
              </a:rPr>
              <a:t>: </a:t>
            </a:r>
            <a:r>
              <a:rPr lang="hr-HR" sz="3600" b="1" dirty="0" smtClean="0">
                <a:solidFill>
                  <a:schemeClr val="bg1"/>
                </a:solidFill>
              </a:rPr>
              <a:t>Ankara</a:t>
            </a:r>
          </a:p>
          <a:p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19" y="1310651"/>
            <a:ext cx="4329628" cy="247199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94" y="3994070"/>
            <a:ext cx="5429250" cy="2647950"/>
          </a:xfrm>
          <a:prstGeom prst="rect">
            <a:avLst/>
          </a:prstGeom>
        </p:spPr>
      </p:pic>
      <p:sp>
        <p:nvSpPr>
          <p:cNvPr id="2" name="TekstniOkvir 1"/>
          <p:cNvSpPr txBox="1"/>
          <p:nvPr/>
        </p:nvSpPr>
        <p:spPr>
          <a:xfrm>
            <a:off x="304800" y="2222500"/>
            <a:ext cx="4051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err="1">
                <a:solidFill>
                  <a:schemeClr val="bg1"/>
                </a:solidFill>
              </a:rPr>
              <a:t>Population</a:t>
            </a:r>
            <a:r>
              <a:rPr lang="hr-HR" sz="3200" dirty="0">
                <a:solidFill>
                  <a:schemeClr val="bg1"/>
                </a:solidFill>
              </a:rPr>
              <a:t>: </a:t>
            </a:r>
            <a:r>
              <a:rPr lang="hr-HR" sz="3200" b="1" dirty="0">
                <a:solidFill>
                  <a:schemeClr val="bg1"/>
                </a:solidFill>
              </a:rPr>
              <a:t>73 722 988</a:t>
            </a:r>
          </a:p>
          <a:p>
            <a:r>
              <a:rPr lang="hr-HR" sz="3200" dirty="0" err="1">
                <a:solidFill>
                  <a:schemeClr val="bg1"/>
                </a:solidFill>
              </a:rPr>
              <a:t>Language</a:t>
            </a:r>
            <a:r>
              <a:rPr lang="hr-HR" sz="3200" dirty="0">
                <a:solidFill>
                  <a:schemeClr val="bg1"/>
                </a:solidFill>
              </a:rPr>
              <a:t>: </a:t>
            </a:r>
            <a:r>
              <a:rPr lang="hr-HR" sz="3200" b="1" dirty="0" err="1">
                <a:solidFill>
                  <a:schemeClr val="bg1"/>
                </a:solidFill>
              </a:rPr>
              <a:t>Turkish</a:t>
            </a:r>
            <a:r>
              <a:rPr lang="hr-HR" sz="3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TekstniOkvir 11"/>
          <p:cNvSpPr txBox="1"/>
          <p:nvPr/>
        </p:nvSpPr>
        <p:spPr>
          <a:xfrm>
            <a:off x="279400" y="3302001"/>
            <a:ext cx="485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err="1">
                <a:solidFill>
                  <a:schemeClr val="bg1"/>
                </a:solidFill>
              </a:rPr>
              <a:t>Turkey</a:t>
            </a:r>
            <a:r>
              <a:rPr lang="hr-HR" sz="3200" dirty="0">
                <a:solidFill>
                  <a:schemeClr val="bg1"/>
                </a:solidFill>
              </a:rPr>
              <a:t> </a:t>
            </a:r>
            <a:r>
              <a:rPr lang="hr-HR" sz="3200" dirty="0" err="1">
                <a:solidFill>
                  <a:schemeClr val="bg1"/>
                </a:solidFill>
              </a:rPr>
              <a:t>is</a:t>
            </a:r>
            <a:r>
              <a:rPr lang="hr-HR" sz="3200" dirty="0">
                <a:solidFill>
                  <a:schemeClr val="bg1"/>
                </a:solidFill>
              </a:rPr>
              <a:t> </a:t>
            </a:r>
            <a:r>
              <a:rPr lang="hr-HR" sz="3200" dirty="0" err="1" smtClean="0">
                <a:solidFill>
                  <a:schemeClr val="bg1"/>
                </a:solidFill>
              </a:rPr>
              <a:t>located</a:t>
            </a:r>
            <a:r>
              <a:rPr lang="hr-HR" sz="3200" dirty="0" smtClean="0">
                <a:solidFill>
                  <a:schemeClr val="bg1"/>
                </a:solidFill>
              </a:rPr>
              <a:t> on </a:t>
            </a:r>
            <a:r>
              <a:rPr lang="hr-HR" sz="3200" b="1" dirty="0" err="1" smtClean="0">
                <a:solidFill>
                  <a:schemeClr val="bg1"/>
                </a:solidFill>
              </a:rPr>
              <a:t>Asia</a:t>
            </a:r>
            <a:r>
              <a:rPr lang="hr-HR" sz="3200" b="1" dirty="0" smtClean="0">
                <a:solidFill>
                  <a:schemeClr val="bg1"/>
                </a:solidFill>
              </a:rPr>
              <a:t> </a:t>
            </a:r>
            <a:r>
              <a:rPr lang="hr-HR" sz="3200" b="1" dirty="0" err="1" smtClean="0">
                <a:solidFill>
                  <a:schemeClr val="bg1"/>
                </a:solidFill>
              </a:rPr>
              <a:t>and</a:t>
            </a:r>
            <a:r>
              <a:rPr lang="hr-HR" sz="3200" b="1" dirty="0" smtClean="0">
                <a:solidFill>
                  <a:schemeClr val="bg1"/>
                </a:solidFill>
              </a:rPr>
              <a:t> Europe 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91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9064" y="-401504"/>
            <a:ext cx="10758736" cy="1557204"/>
          </a:xfrm>
        </p:spPr>
        <p:txBody>
          <a:bodyPr/>
          <a:lstStyle/>
          <a:p>
            <a:r>
              <a:rPr lang="hr-HR" dirty="0" smtClean="0"/>
              <a:t>                       </a:t>
            </a:r>
            <a:r>
              <a:rPr lang="hr-HR" b="1" dirty="0" smtClean="0">
                <a:solidFill>
                  <a:schemeClr val="bg1"/>
                </a:solidFill>
              </a:rPr>
              <a:t>FAMOUS PEOPLE  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83200" y="1119589"/>
            <a:ext cx="7099300" cy="1483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Mustafa Kemal Atatürk </a:t>
            </a:r>
            <a:r>
              <a:rPr lang="en-US" dirty="0" smtClean="0">
                <a:solidFill>
                  <a:schemeClr val="bg1"/>
                </a:solidFill>
              </a:rPr>
              <a:t>– the Turkish military commander,popular leader and founder of the Turkish Republic and its first p</a:t>
            </a:r>
            <a:r>
              <a:rPr lang="hr-HR" dirty="0" err="1" smtClean="0">
                <a:solidFill>
                  <a:schemeClr val="bg1"/>
                </a:solidFill>
              </a:rPr>
              <a:t>resident</a:t>
            </a:r>
            <a:endParaRPr lang="hr-HR" dirty="0" smtClean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8" y="139853"/>
            <a:ext cx="2168120" cy="271014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11" y="3797604"/>
            <a:ext cx="1482613" cy="2667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867" y="1002817"/>
            <a:ext cx="1460500" cy="2665798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71" y="2985572"/>
            <a:ext cx="2571750" cy="1781175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9" y="4935556"/>
            <a:ext cx="2776251" cy="1779224"/>
          </a:xfrm>
          <a:prstGeom prst="rect">
            <a:avLst/>
          </a:prstGeom>
        </p:spPr>
      </p:pic>
      <p:sp>
        <p:nvSpPr>
          <p:cNvPr id="22" name="TekstniOkvir 21"/>
          <p:cNvSpPr txBox="1"/>
          <p:nvPr/>
        </p:nvSpPr>
        <p:spPr>
          <a:xfrm>
            <a:off x="5283200" y="2374900"/>
            <a:ext cx="6007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Meryem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Uzerli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– </a:t>
            </a:r>
            <a:r>
              <a:rPr lang="en-US" sz="2800" dirty="0" err="1">
                <a:solidFill>
                  <a:schemeClr val="bg1"/>
                </a:solidFill>
              </a:rPr>
              <a:t>Meryem</a:t>
            </a:r>
            <a:r>
              <a:rPr lang="en-US" sz="2800" dirty="0">
                <a:solidFill>
                  <a:schemeClr val="bg1"/>
                </a:solidFill>
              </a:rPr>
              <a:t> is a Turkish actress of German origin. She is 32 years old. She starred in the series of Suleiman the Magnificent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23" name="TekstniOkvir 22"/>
          <p:cNvSpPr txBox="1"/>
          <p:nvPr/>
        </p:nvSpPr>
        <p:spPr>
          <a:xfrm>
            <a:off x="5245100" y="4229100"/>
            <a:ext cx="558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Arda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Turan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– he is a football player, he plays for FC Barcelona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5207000" y="5270501"/>
            <a:ext cx="576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Tarkan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Tevetoğlu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– famous Turkish pop singer, he is 42 years old 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53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219" y="0"/>
            <a:ext cx="12048781" cy="1325563"/>
          </a:xfrm>
        </p:spPr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</a:rPr>
              <a:t>TRADITION,FOOD, SYMBOL AND CULTURE 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9100" y="1313095"/>
            <a:ext cx="11070381" cy="7570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b="1" dirty="0" err="1" smtClean="0">
                <a:solidFill>
                  <a:schemeClr val="bg1"/>
                </a:solidFill>
              </a:rPr>
              <a:t>Turkish</a:t>
            </a:r>
            <a:r>
              <a:rPr lang="hr-HR" b="1" dirty="0" smtClean="0">
                <a:solidFill>
                  <a:schemeClr val="bg1"/>
                </a:solidFill>
              </a:rPr>
              <a:t> </a:t>
            </a:r>
            <a:r>
              <a:rPr lang="hr-HR" b="1" dirty="0" err="1" smtClean="0">
                <a:solidFill>
                  <a:schemeClr val="bg1"/>
                </a:solidFill>
              </a:rPr>
              <a:t>Delight</a:t>
            </a:r>
            <a:r>
              <a:rPr lang="hr-HR" b="1" dirty="0" smtClean="0">
                <a:solidFill>
                  <a:schemeClr val="bg1"/>
                </a:solidFill>
              </a:rPr>
              <a:t> (</a:t>
            </a:r>
            <a:r>
              <a:rPr lang="hr-HR" b="1" dirty="0" err="1" smtClean="0">
                <a:solidFill>
                  <a:schemeClr val="bg1"/>
                </a:solidFill>
              </a:rPr>
              <a:t>Lokum</a:t>
            </a:r>
            <a:r>
              <a:rPr lang="hr-HR" b="1" dirty="0" smtClean="0">
                <a:solidFill>
                  <a:schemeClr val="bg1"/>
                </a:solidFill>
              </a:rPr>
              <a:t>) </a:t>
            </a:r>
            <a:r>
              <a:rPr lang="hr-HR" dirty="0" smtClean="0">
                <a:solidFill>
                  <a:schemeClr val="bg1"/>
                </a:solidFill>
              </a:rPr>
              <a:t>–</a:t>
            </a:r>
            <a:r>
              <a:rPr lang="hr-HR" dirty="0" err="1" smtClean="0">
                <a:solidFill>
                  <a:schemeClr val="bg1"/>
                </a:solidFill>
              </a:rPr>
              <a:t>Lokum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was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intorduced</a:t>
            </a:r>
            <a:r>
              <a:rPr lang="hr-HR" dirty="0" smtClean="0">
                <a:solidFill>
                  <a:schemeClr val="bg1"/>
                </a:solidFill>
              </a:rPr>
              <a:t> to Western Europe </a:t>
            </a:r>
            <a:r>
              <a:rPr lang="hr-HR" dirty="0" err="1" smtClean="0">
                <a:solidFill>
                  <a:schemeClr val="bg1"/>
                </a:solidFill>
              </a:rPr>
              <a:t>in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  <a:r>
              <a:rPr lang="hr-HR" dirty="0" err="1" smtClean="0">
                <a:solidFill>
                  <a:schemeClr val="bg1"/>
                </a:solidFill>
              </a:rPr>
              <a:t>the</a:t>
            </a:r>
            <a:r>
              <a:rPr lang="hr-HR" dirty="0" smtClean="0">
                <a:solidFill>
                  <a:schemeClr val="bg1"/>
                </a:solidFill>
              </a:rPr>
              <a:t> 19th </a:t>
            </a:r>
            <a:r>
              <a:rPr lang="hr-HR" dirty="0" err="1" smtClean="0">
                <a:solidFill>
                  <a:schemeClr val="bg1"/>
                </a:solidFill>
              </a:rPr>
              <a:t>century</a:t>
            </a:r>
            <a:r>
              <a:rPr lang="hr-HR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0" y="4767188"/>
            <a:ext cx="2103272" cy="181141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16" y="4765409"/>
            <a:ext cx="2514184" cy="1883353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800" y="4778873"/>
            <a:ext cx="3566782" cy="181380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52" y="4789889"/>
            <a:ext cx="2609307" cy="1791775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419100" y="2108200"/>
            <a:ext cx="11112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NAZAR BONCU (Amulet) </a:t>
            </a:r>
            <a:r>
              <a:rPr lang="en-US" sz="2800" dirty="0">
                <a:solidFill>
                  <a:schemeClr val="bg1"/>
                </a:solidFill>
              </a:rPr>
              <a:t>- The </a:t>
            </a:r>
            <a:r>
              <a:rPr lang="en-US" sz="2800" dirty="0" err="1">
                <a:solidFill>
                  <a:schemeClr val="bg1"/>
                </a:solidFill>
              </a:rPr>
              <a:t>nazar</a:t>
            </a:r>
            <a:r>
              <a:rPr lang="en-US" sz="2800" dirty="0">
                <a:solidFill>
                  <a:schemeClr val="bg1"/>
                </a:solidFill>
              </a:rPr>
              <a:t> image was used as a symbol on the tailfins of </a:t>
            </a:r>
            <a:r>
              <a:rPr lang="en-US" sz="2800" dirty="0" err="1">
                <a:solidFill>
                  <a:schemeClr val="bg1"/>
                </a:solidFill>
              </a:rPr>
              <a:t>aeroplanes</a:t>
            </a:r>
            <a:r>
              <a:rPr lang="en-US" sz="2800" dirty="0">
                <a:solidFill>
                  <a:schemeClr val="bg1"/>
                </a:solidFill>
              </a:rPr>
              <a:t> belonging to the private Turkish airline Fly Air. 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3700" y="3111500"/>
            <a:ext cx="1093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KAPADOCIA </a:t>
            </a:r>
            <a:r>
              <a:rPr lang="en-US" sz="2800" dirty="0">
                <a:solidFill>
                  <a:schemeClr val="bg1"/>
                </a:solidFill>
              </a:rPr>
              <a:t>– Ballooning is famous in </a:t>
            </a:r>
            <a:r>
              <a:rPr lang="en-US" sz="2800" dirty="0" err="1">
                <a:solidFill>
                  <a:schemeClr val="bg1"/>
                </a:solidFill>
              </a:rPr>
              <a:t>Kapadocia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81000" y="3568700"/>
            <a:ext cx="10782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DERVISH</a:t>
            </a:r>
            <a:r>
              <a:rPr lang="en-US" sz="2800" dirty="0">
                <a:solidFill>
                  <a:schemeClr val="bg1"/>
                </a:solidFill>
              </a:rPr>
              <a:t> – Dervishes are </a:t>
            </a:r>
            <a:r>
              <a:rPr lang="hr-HR" sz="2800" dirty="0" err="1" smtClean="0">
                <a:solidFill>
                  <a:schemeClr val="bg1"/>
                </a:solidFill>
              </a:rPr>
              <a:t>people</a:t>
            </a:r>
            <a:r>
              <a:rPr lang="hr-HR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of </a:t>
            </a:r>
            <a:r>
              <a:rPr lang="hr-HR" sz="2800" dirty="0" err="1" smtClean="0">
                <a:solidFill>
                  <a:schemeClr val="bg1"/>
                </a:solidFill>
              </a:rPr>
              <a:t>the</a:t>
            </a:r>
            <a:r>
              <a:rPr lang="hr-HR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Islamic </a:t>
            </a:r>
            <a:r>
              <a:rPr lang="hr-HR" sz="2800" dirty="0" err="1" smtClean="0">
                <a:solidFill>
                  <a:schemeClr val="bg1"/>
                </a:solidFill>
              </a:rPr>
              <a:t>religion</a:t>
            </a:r>
            <a:r>
              <a:rPr lang="en-US" sz="2800" dirty="0" smtClean="0">
                <a:solidFill>
                  <a:schemeClr val="bg1"/>
                </a:solidFill>
              </a:rPr>
              <a:t>; </a:t>
            </a:r>
            <a:r>
              <a:rPr lang="en-US" sz="2800" dirty="0">
                <a:solidFill>
                  <a:schemeClr val="bg1"/>
                </a:solidFill>
              </a:rPr>
              <a:t>they have an ascetic lifestyle and a special kind of worship of God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511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dirty="0" smtClean="0"/>
              <a:t>         </a:t>
            </a:r>
            <a:r>
              <a:rPr lang="hr-HR" b="1" dirty="0" smtClean="0">
                <a:solidFill>
                  <a:schemeClr val="bg1"/>
                </a:solidFill>
              </a:rPr>
              <a:t>SIGHTS AND NATURE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7500" y="1327073"/>
            <a:ext cx="7175500" cy="13272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3000" b="1" dirty="0" smtClean="0">
                <a:solidFill>
                  <a:schemeClr val="bg1"/>
                </a:solidFill>
              </a:rPr>
              <a:t>HAGIA</a:t>
            </a:r>
            <a:r>
              <a:rPr lang="hr-HR" sz="3300" b="1" dirty="0" smtClean="0">
                <a:solidFill>
                  <a:schemeClr val="bg1"/>
                </a:solidFill>
              </a:rPr>
              <a:t> SOPHIA </a:t>
            </a:r>
            <a:r>
              <a:rPr lang="hr-HR" sz="3300" dirty="0" smtClean="0">
                <a:solidFill>
                  <a:schemeClr val="bg1"/>
                </a:solidFill>
              </a:rPr>
              <a:t>–</a:t>
            </a:r>
            <a:r>
              <a:rPr lang="hr-HR" sz="3300" dirty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Is</a:t>
            </a:r>
            <a:r>
              <a:rPr lang="hr-HR" sz="3300" dirty="0" smtClean="0">
                <a:solidFill>
                  <a:schemeClr val="bg1"/>
                </a:solidFill>
              </a:rPr>
              <a:t> a </a:t>
            </a:r>
            <a:r>
              <a:rPr lang="hr-HR" sz="3300" dirty="0" err="1" smtClean="0">
                <a:solidFill>
                  <a:schemeClr val="bg1"/>
                </a:solidFill>
              </a:rPr>
              <a:t>Turkish</a:t>
            </a:r>
            <a:r>
              <a:rPr lang="hr-HR" sz="3300" dirty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mosque</a:t>
            </a:r>
            <a:r>
              <a:rPr lang="hr-HR" sz="3300" dirty="0" smtClean="0">
                <a:solidFill>
                  <a:schemeClr val="bg1"/>
                </a:solidFill>
              </a:rPr>
              <a:t>. </a:t>
            </a:r>
            <a:r>
              <a:rPr lang="hr-HR" sz="3300" dirty="0" err="1" smtClean="0">
                <a:solidFill>
                  <a:schemeClr val="bg1"/>
                </a:solidFill>
              </a:rPr>
              <a:t>It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was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finished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in</a:t>
            </a:r>
            <a:r>
              <a:rPr lang="hr-HR" sz="3300" dirty="0" smtClean="0">
                <a:solidFill>
                  <a:schemeClr val="bg1"/>
                </a:solidFill>
              </a:rPr>
              <a:t> 415</a:t>
            </a:r>
            <a:r>
              <a:rPr lang="hr-HR" sz="3300" dirty="0">
                <a:solidFill>
                  <a:schemeClr val="bg1"/>
                </a:solidFill>
              </a:rPr>
              <a:t>.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>
                <a:solidFill>
                  <a:schemeClr val="bg1"/>
                </a:solidFill>
              </a:rPr>
              <a:t>I</a:t>
            </a:r>
            <a:r>
              <a:rPr lang="hr-HR" sz="3300" dirty="0" err="1" smtClean="0">
                <a:solidFill>
                  <a:schemeClr val="bg1"/>
                </a:solidFill>
              </a:rPr>
              <a:t>t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was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destroyed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by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fire,but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then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the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emperor</a:t>
            </a:r>
            <a:r>
              <a:rPr lang="hr-HR" sz="3300" dirty="0" smtClean="0">
                <a:solidFill>
                  <a:schemeClr val="bg1"/>
                </a:solidFill>
              </a:rPr>
              <a:t> had </a:t>
            </a:r>
            <a:r>
              <a:rPr lang="hr-HR" sz="3300" dirty="0" err="1" smtClean="0">
                <a:solidFill>
                  <a:schemeClr val="bg1"/>
                </a:solidFill>
              </a:rPr>
              <a:t>it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built</a:t>
            </a:r>
            <a:r>
              <a:rPr lang="hr-HR" sz="3300" dirty="0" smtClean="0">
                <a:solidFill>
                  <a:schemeClr val="bg1"/>
                </a:solidFill>
              </a:rPr>
              <a:t> </a:t>
            </a:r>
            <a:r>
              <a:rPr lang="hr-HR" sz="3300" dirty="0" err="1" smtClean="0">
                <a:solidFill>
                  <a:schemeClr val="bg1"/>
                </a:solidFill>
              </a:rPr>
              <a:t>again</a:t>
            </a:r>
            <a:endParaRPr lang="hr-HR" sz="33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844" y="143219"/>
            <a:ext cx="3448884" cy="189175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02" y="2097039"/>
            <a:ext cx="3441709" cy="2204581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266700" y="2565400"/>
            <a:ext cx="61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PAMUKKALE </a:t>
            </a:r>
            <a:r>
              <a:rPr lang="en-US" sz="2800" dirty="0">
                <a:solidFill>
                  <a:schemeClr val="bg1"/>
                </a:solidFill>
              </a:rPr>
              <a:t>– </a:t>
            </a:r>
            <a:r>
              <a:rPr lang="en-US" sz="2800" dirty="0" err="1">
                <a:solidFill>
                  <a:schemeClr val="bg1"/>
                </a:solidFill>
              </a:rPr>
              <a:t>Pamukkale</a:t>
            </a:r>
            <a:r>
              <a:rPr lang="en-US" sz="2800" dirty="0">
                <a:solidFill>
                  <a:schemeClr val="bg1"/>
                </a:solidFill>
              </a:rPr>
              <a:t> is a complex of unique mineral springs in Southwestern </a:t>
            </a:r>
            <a:r>
              <a:rPr lang="en-US" sz="2800" dirty="0" smtClean="0">
                <a:solidFill>
                  <a:schemeClr val="bg1"/>
                </a:solidFill>
              </a:rPr>
              <a:t>Turkey. </a:t>
            </a:r>
            <a:r>
              <a:rPr lang="en-US" sz="2800" dirty="0" err="1">
                <a:solidFill>
                  <a:schemeClr val="bg1"/>
                </a:solidFill>
              </a:rPr>
              <a:t>Pamukkale</a:t>
            </a:r>
            <a:r>
              <a:rPr lang="en-US" sz="2800" dirty="0">
                <a:solidFill>
                  <a:schemeClr val="bg1"/>
                </a:solidFill>
              </a:rPr>
              <a:t> was registered as a UNESCO’s World </a:t>
            </a:r>
            <a:r>
              <a:rPr lang="en-US" sz="2800" dirty="0" err="1">
                <a:solidFill>
                  <a:schemeClr val="bg1"/>
                </a:solidFill>
              </a:rPr>
              <a:t>Heritag</a:t>
            </a:r>
            <a:r>
              <a:rPr lang="en-US" sz="2800" dirty="0">
                <a:solidFill>
                  <a:schemeClr val="bg1"/>
                </a:solidFill>
              </a:rPr>
              <a:t> Site in 1988. 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241300" y="4483100"/>
            <a:ext cx="6794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BLACK ROSE</a:t>
            </a:r>
            <a:r>
              <a:rPr lang="hr-HR" sz="2800" dirty="0" smtClean="0">
                <a:solidFill>
                  <a:schemeClr val="bg1"/>
                </a:solidFill>
              </a:rPr>
              <a:t> - </a:t>
            </a:r>
            <a:r>
              <a:rPr lang="en-US" sz="2800" dirty="0" smtClean="0">
                <a:solidFill>
                  <a:schemeClr val="bg1"/>
                </a:solidFill>
              </a:rPr>
              <a:t>Black </a:t>
            </a:r>
            <a:r>
              <a:rPr lang="en-US" sz="2800" dirty="0">
                <a:solidFill>
                  <a:schemeClr val="bg1"/>
                </a:solidFill>
              </a:rPr>
              <a:t>roses grow only in the Turkish village of </a:t>
            </a:r>
            <a:r>
              <a:rPr lang="en-US" sz="2800" dirty="0" err="1" smtClean="0">
                <a:solidFill>
                  <a:schemeClr val="bg1"/>
                </a:solidFill>
              </a:rPr>
              <a:t>Halfeti</a:t>
            </a:r>
            <a:r>
              <a:rPr lang="hr-HR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They </a:t>
            </a:r>
            <a:r>
              <a:rPr lang="en-US" sz="2800" dirty="0">
                <a:solidFill>
                  <a:schemeClr val="bg1"/>
                </a:solidFill>
              </a:rPr>
              <a:t>are completely black , and it's their natural color</a:t>
            </a:r>
            <a:r>
              <a:rPr lang="hr-HR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hr-HR" sz="2800" dirty="0">
              <a:solidFill>
                <a:schemeClr val="bg1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412" y="4393011"/>
            <a:ext cx="3138292" cy="235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265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60707" y="3688518"/>
            <a:ext cx="6031293" cy="1477628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- </a:t>
            </a:r>
            <a:r>
              <a:rPr lang="hr-HR" b="1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ORHAN PAMUK</a:t>
            </a:r>
            <a:endParaRPr lang="hr-HR" b="1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-190500"/>
            <a:ext cx="11830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8000" b="1" dirty="0" smtClean="0">
                <a:solidFill>
                  <a:schemeClr val="bg1"/>
                </a:solidFill>
              </a:rPr>
              <a:t>„</a:t>
            </a:r>
            <a:r>
              <a:rPr lang="hr-HR" sz="6000" b="1" dirty="0" smtClean="0">
                <a:solidFill>
                  <a:schemeClr val="bg1"/>
                </a:solidFill>
              </a:rPr>
              <a:t>HAPPINES IS HOLDING SOMEONE IN YOUR ARMS AND KNOWING YOU HOLD THE WHOLE WORLD!</a:t>
            </a:r>
            <a:r>
              <a:rPr lang="hr-HR" sz="8000" b="1" dirty="0" smtClean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endParaRPr lang="hr-HR" sz="72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sz="7200" b="1" dirty="0"/>
          </a:p>
        </p:txBody>
      </p:sp>
      <p:sp>
        <p:nvSpPr>
          <p:cNvPr id="1026" name="AutoShape 2" descr="Slikovni rezultat za orhan pam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Slikovni rezultat za orhan pam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9" name="Picture 5" descr="C:\Users\Josipa\Desktop\projekt\pamuk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550" y="3318946"/>
            <a:ext cx="2262532" cy="3184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00792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4.58333E-6 -2.96296E-6 L 4.58333E-6 -0.07222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zvorni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279</Words>
  <Application>Microsoft Office PowerPoint</Application>
  <PresentationFormat>Široki zaslon</PresentationFormat>
  <Paragraphs>21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Eras Bold ITC</vt:lpstr>
      <vt:lpstr>Tema sustava Office</vt:lpstr>
      <vt:lpstr>PowerPointova prezentacija</vt:lpstr>
      <vt:lpstr>PowerPointova prezentacija</vt:lpstr>
      <vt:lpstr>                       FAMOUS PEOPLE  </vt:lpstr>
      <vt:lpstr>TRADITION,FOOD, SYMBOL AND CULTURE </vt:lpstr>
      <vt:lpstr>         SIGHTS AND NATURE</vt:lpstr>
      <vt:lpstr>- ORHAN PAMUK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TURKEY</dc:title>
  <dc:creator>Učenik</dc:creator>
  <cp:lastModifiedBy>Ivan</cp:lastModifiedBy>
  <cp:revision>47</cp:revision>
  <dcterms:created xsi:type="dcterms:W3CDTF">2015-09-24T12:40:37Z</dcterms:created>
  <dcterms:modified xsi:type="dcterms:W3CDTF">2015-09-29T10:05:07Z</dcterms:modified>
</cp:coreProperties>
</file>