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1" d="100"/>
          <a:sy n="101" d="100"/>
        </p:scale>
        <p:origin x="1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AA0889-FEBC-46BF-AC00-4B0207268D9A}" type="datetimeFigureOut">
              <a:rPr lang="sr-Latn-CS" smtClean="0"/>
              <a:t>25.9.2015.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D277DC-01F3-4A52-88D4-8FAECC46072D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ljska zasta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8227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varšava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1" y="571480"/>
            <a:ext cx="3929059" cy="2032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500034" y="642918"/>
            <a:ext cx="33575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7200" b="1" i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Poland</a:t>
            </a:r>
            <a:endParaRPr lang="en-US" sz="72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3500438"/>
            <a:ext cx="32861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err="1" smtClean="0"/>
              <a:t>Warsaw</a:t>
            </a:r>
            <a:r>
              <a:rPr lang="hr-HR" sz="2400" dirty="0" smtClean="0"/>
              <a:t>- </a:t>
            </a:r>
            <a:r>
              <a:rPr lang="hr-HR" sz="2400" dirty="0" err="1" smtClean="0"/>
              <a:t>capital</a:t>
            </a:r>
            <a:r>
              <a:rPr lang="hr-HR" sz="2400" dirty="0" smtClean="0"/>
              <a:t> city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Poland</a:t>
            </a:r>
            <a:endParaRPr lang="hr-HR" sz="2400" dirty="0"/>
          </a:p>
        </p:txBody>
      </p:sp>
      <p:pic>
        <p:nvPicPr>
          <p:cNvPr id="11" name="Picture 10" descr="panora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1714488"/>
            <a:ext cx="3700482" cy="1671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571876"/>
            <a:ext cx="3929090" cy="3127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Down Arrow 16"/>
          <p:cNvSpPr/>
          <p:nvPr/>
        </p:nvSpPr>
        <p:spPr>
          <a:xfrm rot="4935191">
            <a:off x="4951208" y="4449487"/>
            <a:ext cx="250443" cy="156085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xtBox 17"/>
          <p:cNvSpPr txBox="1"/>
          <p:nvPr/>
        </p:nvSpPr>
        <p:spPr>
          <a:xfrm>
            <a:off x="6143636" y="5000636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/>
              <a:t>Poland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has</a:t>
            </a:r>
            <a:r>
              <a:rPr lang="hr-HR" sz="2400" b="1" dirty="0" smtClean="0"/>
              <a:t> 38,350,000 </a:t>
            </a:r>
            <a:r>
              <a:rPr lang="hr-HR" sz="2400" b="1" dirty="0" err="1" smtClean="0"/>
              <a:t>people</a:t>
            </a:r>
            <a:endParaRPr lang="hr-HR" sz="2400" b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293">
        <p14:honeycomb/>
      </p:transition>
    </mc:Choice>
    <mc:Fallback xmlns="">
      <p:transition spd="slow" advTm="82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0174"/>
            <a:ext cx="25002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err="1"/>
              <a:t>Władysław</a:t>
            </a:r>
            <a:r>
              <a:rPr lang="hr-HR" sz="2000" b="1" dirty="0"/>
              <a:t> “</a:t>
            </a:r>
            <a:r>
              <a:rPr lang="hr-HR" sz="2000" b="1" dirty="0" err="1"/>
              <a:t>Władek</a:t>
            </a:r>
            <a:r>
              <a:rPr lang="hr-HR" sz="2000" b="1" dirty="0"/>
              <a:t>” </a:t>
            </a:r>
            <a:r>
              <a:rPr lang="hr-HR" sz="2000" b="1" dirty="0" err="1" smtClean="0"/>
              <a:t>Szpilman</a:t>
            </a:r>
            <a:r>
              <a:rPr lang="hr-HR" sz="2000" b="1" dirty="0" smtClean="0"/>
              <a:t> </a:t>
            </a:r>
            <a:r>
              <a:rPr lang="hr-HR" sz="2000" dirty="0" smtClean="0"/>
              <a:t>– </a:t>
            </a:r>
            <a:r>
              <a:rPr lang="hr-HR" sz="2000" dirty="0" err="1" smtClean="0"/>
              <a:t>was</a:t>
            </a:r>
            <a:r>
              <a:rPr lang="hr-HR" sz="2000" dirty="0" smtClean="0"/>
              <a:t> a </a:t>
            </a:r>
            <a:r>
              <a:rPr lang="hr-HR" sz="2000" dirty="0" err="1" smtClean="0"/>
              <a:t>famous</a:t>
            </a:r>
            <a:r>
              <a:rPr lang="hr-HR" sz="2000" dirty="0" smtClean="0"/>
              <a:t> </a:t>
            </a:r>
            <a:r>
              <a:rPr lang="hr-HR" sz="2000" dirty="0" err="1"/>
              <a:t>P</a:t>
            </a:r>
            <a:r>
              <a:rPr lang="hr-HR" sz="2000" dirty="0" err="1" smtClean="0"/>
              <a:t>olish</a:t>
            </a:r>
            <a:r>
              <a:rPr lang="hr-HR" sz="2000" dirty="0" smtClean="0"/>
              <a:t> </a:t>
            </a:r>
            <a:r>
              <a:rPr lang="hr-HR" sz="2000" dirty="0" err="1" smtClean="0"/>
              <a:t>pianist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composer</a:t>
            </a:r>
            <a:endParaRPr lang="hr-HR" sz="2000" dirty="0"/>
          </a:p>
        </p:txBody>
      </p:sp>
      <p:sp>
        <p:nvSpPr>
          <p:cNvPr id="3" name="Rectangle 2"/>
          <p:cNvSpPr/>
          <p:nvPr/>
        </p:nvSpPr>
        <p:spPr>
          <a:xfrm>
            <a:off x="2143108" y="214290"/>
            <a:ext cx="5357850" cy="1015663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6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Famous</a:t>
            </a:r>
            <a:r>
              <a:rPr lang="hr-HR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6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Poles</a:t>
            </a:r>
            <a:endParaRPr lang="en-US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pijan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1785926"/>
            <a:ext cx="2576574" cy="1724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214942" y="1571612"/>
            <a:ext cx="2143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/>
              <a:t>Jozef</a:t>
            </a:r>
            <a:r>
              <a:rPr lang="hr-HR" b="1" dirty="0"/>
              <a:t> Teodor </a:t>
            </a:r>
            <a:r>
              <a:rPr lang="hr-HR" b="1" dirty="0" err="1"/>
              <a:t>Konrad</a:t>
            </a:r>
            <a:r>
              <a:rPr lang="hr-HR" b="1" dirty="0"/>
              <a:t> </a:t>
            </a:r>
            <a:r>
              <a:rPr lang="hr-HR" b="1" dirty="0" err="1" smtClean="0"/>
              <a:t>Korzeniowski</a:t>
            </a:r>
            <a:r>
              <a:rPr lang="hr-HR" b="1" dirty="0" smtClean="0"/>
              <a:t>-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Polish</a:t>
            </a:r>
            <a:r>
              <a:rPr lang="hr-HR" dirty="0" smtClean="0"/>
              <a:t> </a:t>
            </a:r>
            <a:r>
              <a:rPr lang="hr-HR" dirty="0" err="1" smtClean="0"/>
              <a:t>writer</a:t>
            </a:r>
            <a:endParaRPr lang="hr-HR" dirty="0"/>
          </a:p>
        </p:txBody>
      </p:sp>
      <p:pic>
        <p:nvPicPr>
          <p:cNvPr id="7" name="Picture 6" descr="josep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6644" y="1428736"/>
            <a:ext cx="1619368" cy="2396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6858016" y="5643578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/>
              <a:t>Bajla</a:t>
            </a:r>
            <a:r>
              <a:rPr lang="hr-HR" b="1" dirty="0"/>
              <a:t> </a:t>
            </a:r>
            <a:r>
              <a:rPr lang="hr-HR" b="1" dirty="0" err="1" smtClean="0"/>
              <a:t>Węgier</a:t>
            </a:r>
            <a:r>
              <a:rPr lang="hr-HR" b="1" dirty="0" smtClean="0"/>
              <a:t> (Bella </a:t>
            </a:r>
            <a:r>
              <a:rPr lang="hr-HR" b="1" dirty="0" err="1" smtClean="0"/>
              <a:t>Darvi</a:t>
            </a:r>
            <a:r>
              <a:rPr lang="hr-HR" b="1" dirty="0" smtClean="0"/>
              <a:t>)-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/>
              <a:t>P</a:t>
            </a:r>
            <a:r>
              <a:rPr lang="hr-HR" dirty="0" err="1" smtClean="0"/>
              <a:t>olish</a:t>
            </a:r>
            <a:r>
              <a:rPr lang="hr-HR" dirty="0" smtClean="0"/>
              <a:t> </a:t>
            </a:r>
            <a:r>
              <a:rPr lang="hr-HR" dirty="0" err="1" smtClean="0"/>
              <a:t>actress</a:t>
            </a:r>
            <a:endParaRPr lang="hr-HR" dirty="0"/>
          </a:p>
        </p:txBody>
      </p:sp>
      <p:pic>
        <p:nvPicPr>
          <p:cNvPr id="10" name="Picture 9" descr="220px-BellaDarv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3480955"/>
            <a:ext cx="1857388" cy="2363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0" y="3929066"/>
            <a:ext cx="4714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 </a:t>
            </a:r>
            <a:r>
              <a:rPr lang="hr-HR" b="1" dirty="0"/>
              <a:t>Karol </a:t>
            </a:r>
            <a:r>
              <a:rPr lang="hr-HR" b="1" dirty="0" err="1"/>
              <a:t>Józef</a:t>
            </a:r>
            <a:r>
              <a:rPr lang="hr-HR" b="1" dirty="0"/>
              <a:t> </a:t>
            </a:r>
            <a:r>
              <a:rPr lang="hr-HR" b="1" dirty="0" err="1" smtClean="0"/>
              <a:t>Wojtyła</a:t>
            </a:r>
            <a:r>
              <a:rPr lang="hr-HR" b="1" dirty="0" smtClean="0"/>
              <a:t> ( Ivan Pavao 2.)- </a:t>
            </a:r>
            <a:r>
              <a:rPr lang="hr-HR" dirty="0" err="1" smtClean="0"/>
              <a:t>was</a:t>
            </a:r>
            <a:r>
              <a:rPr lang="hr-HR" dirty="0" smtClean="0"/>
              <a:t>  a pope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Poland</a:t>
            </a:r>
            <a:endParaRPr lang="hr-HR" dirty="0"/>
          </a:p>
        </p:txBody>
      </p:sp>
      <p:pic>
        <p:nvPicPr>
          <p:cNvPr id="12" name="Picture 11" descr="pap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00298" y="4214818"/>
            <a:ext cx="150019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840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Tradition</a:t>
            </a:r>
            <a:r>
              <a:rPr lang="hr-HR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culture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food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symbol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</a:t>
            </a:r>
            <a:r>
              <a:rPr lang="hr-HR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Poland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rgbClr val="C00000"/>
                </a:solidFill>
              </a:rPr>
              <a:t>Tradicional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Polish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food</a:t>
            </a:r>
            <a:r>
              <a:rPr lang="hr-HR" sz="2400" b="1" dirty="0" smtClean="0">
                <a:solidFill>
                  <a:srgbClr val="C00000"/>
                </a:solidFill>
              </a:rPr>
              <a:t>:</a:t>
            </a:r>
            <a:r>
              <a:rPr lang="hr-HR" sz="2400" b="1" dirty="0" smtClean="0"/>
              <a:t> - </a:t>
            </a:r>
            <a:r>
              <a:rPr lang="hr-HR" sz="2400" dirty="0" err="1" smtClean="0"/>
              <a:t>golabki</a:t>
            </a:r>
            <a:endParaRPr lang="hr-HR" sz="2400" dirty="0" smtClean="0"/>
          </a:p>
          <a:p>
            <a:r>
              <a:rPr lang="hr-HR" sz="2400" b="1" dirty="0"/>
              <a:t> </a:t>
            </a:r>
            <a:r>
              <a:rPr lang="hr-HR" sz="2400" b="1" dirty="0" smtClean="0"/>
              <a:t>         - </a:t>
            </a:r>
            <a:r>
              <a:rPr lang="hr-HR" sz="2400" dirty="0" err="1" smtClean="0"/>
              <a:t>twaroga</a:t>
            </a:r>
            <a:endParaRPr lang="hr-HR" sz="2400" dirty="0" smtClean="0"/>
          </a:p>
          <a:p>
            <a:r>
              <a:rPr lang="hr-HR" sz="2400" b="1" dirty="0"/>
              <a:t> </a:t>
            </a:r>
            <a:r>
              <a:rPr lang="hr-HR" sz="2400" b="1" dirty="0" smtClean="0"/>
              <a:t>         -  </a:t>
            </a:r>
            <a:r>
              <a:rPr lang="hr-HR" sz="2400" dirty="0" err="1" smtClean="0"/>
              <a:t>makowiec</a:t>
            </a:r>
            <a:endParaRPr lang="hr-HR" sz="2400" dirty="0" smtClean="0"/>
          </a:p>
          <a:p>
            <a:r>
              <a:rPr lang="hr-HR" sz="2400" b="1" dirty="0"/>
              <a:t> </a:t>
            </a:r>
            <a:r>
              <a:rPr lang="hr-HR" sz="2400" b="1" dirty="0" smtClean="0"/>
              <a:t>         - </a:t>
            </a:r>
            <a:r>
              <a:rPr lang="hr-HR" sz="2400" dirty="0" err="1" smtClean="0"/>
              <a:t>pierogi</a:t>
            </a:r>
            <a:endParaRPr lang="hr-HR" sz="2400" dirty="0"/>
          </a:p>
        </p:txBody>
      </p:sp>
      <p:pic>
        <p:nvPicPr>
          <p:cNvPr id="5" name="Picture 4" descr="piero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491" y="3645024"/>
            <a:ext cx="2286016" cy="1088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poljske_sarm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1857364"/>
            <a:ext cx="1857388" cy="1259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57818" y="135729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rgbClr val="C00000"/>
                </a:solidFill>
              </a:rPr>
              <a:t>Polish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symbol</a:t>
            </a:r>
            <a:r>
              <a:rPr lang="hr-HR" sz="2400" b="1" dirty="0" smtClean="0">
                <a:solidFill>
                  <a:srgbClr val="C00000"/>
                </a:solidFill>
              </a:rPr>
              <a:t>: </a:t>
            </a:r>
            <a:r>
              <a:rPr lang="hr-HR" sz="2400" dirty="0" err="1" smtClean="0"/>
              <a:t>Polish</a:t>
            </a:r>
            <a:r>
              <a:rPr lang="hr-HR" sz="2400" dirty="0" smtClean="0"/>
              <a:t> </a:t>
            </a:r>
            <a:r>
              <a:rPr lang="hr-HR" sz="2400" dirty="0" err="1" smtClean="0"/>
              <a:t>emblem</a:t>
            </a:r>
            <a:endParaRPr lang="hr-HR" sz="2400" dirty="0"/>
          </a:p>
        </p:txBody>
      </p:sp>
      <p:pic>
        <p:nvPicPr>
          <p:cNvPr id="8" name="Picture 7" descr="Grb Poljs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1955440"/>
            <a:ext cx="1714512" cy="202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643306" y="3811012"/>
            <a:ext cx="52864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rgbClr val="C00000"/>
                </a:solidFill>
              </a:rPr>
              <a:t>Tradition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and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culture</a:t>
            </a:r>
            <a:r>
              <a:rPr lang="hr-HR" sz="2400" b="1" dirty="0" smtClean="0">
                <a:solidFill>
                  <a:srgbClr val="C00000"/>
                </a:solidFill>
              </a:rPr>
              <a:t>: </a:t>
            </a:r>
            <a:r>
              <a:rPr lang="hr-HR" sz="2400" dirty="0" err="1" smtClean="0"/>
              <a:t>traditional</a:t>
            </a:r>
            <a:r>
              <a:rPr lang="hr-HR" sz="2400" dirty="0" smtClean="0"/>
              <a:t> </a:t>
            </a:r>
            <a:r>
              <a:rPr lang="hr-HR" sz="2400" dirty="0" err="1" smtClean="0"/>
              <a:t>Polish</a:t>
            </a:r>
            <a:r>
              <a:rPr lang="hr-HR" sz="2400" dirty="0" smtClean="0"/>
              <a:t> </a:t>
            </a:r>
            <a:r>
              <a:rPr lang="hr-HR" sz="2400" dirty="0" err="1" smtClean="0"/>
              <a:t>dances</a:t>
            </a:r>
            <a:r>
              <a:rPr lang="hr-HR" sz="2400" dirty="0" smtClean="0"/>
              <a:t> - </a:t>
            </a:r>
            <a:r>
              <a:rPr lang="hr-HR" sz="2400" dirty="0" err="1" smtClean="0"/>
              <a:t>zbojnicki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polka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krakowiak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mazur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polonez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oberek</a:t>
            </a:r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- </a:t>
            </a:r>
            <a:r>
              <a:rPr lang="hr-HR" sz="2400" dirty="0" err="1" smtClean="0"/>
              <a:t>kujawiak</a:t>
            </a:r>
            <a:endParaRPr lang="hr-HR" sz="2400" dirty="0"/>
          </a:p>
        </p:txBody>
      </p:sp>
      <p:pic>
        <p:nvPicPr>
          <p:cNvPr id="10" name="Picture 9" descr="polk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452" y="4581127"/>
            <a:ext cx="1517831" cy="2289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636">
        <p14:prism/>
      </p:transition>
    </mc:Choice>
    <mc:Fallback xmlns="">
      <p:transition spd="slow" advTm="126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4" y="214290"/>
            <a:ext cx="4243469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i="1" cap="none" spc="0" dirty="0" err="1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Polish</a:t>
            </a:r>
            <a:r>
              <a:rPr lang="hr-HR" sz="54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r-HR" sz="5400" b="1" i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sights</a:t>
            </a:r>
            <a:endParaRPr lang="en-US" sz="5400" b="1" i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50187" y="1343733"/>
            <a:ext cx="3101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/>
              <a:t>Wawels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Cathedral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castle</a:t>
            </a:r>
            <a:r>
              <a:rPr lang="hr-HR" sz="2400" b="1" dirty="0" smtClean="0"/>
              <a:t>- on UNESCO’S List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attractions</a:t>
            </a:r>
            <a:endParaRPr lang="hr-HR" sz="2400" b="1" dirty="0"/>
          </a:p>
        </p:txBody>
      </p:sp>
      <p:pic>
        <p:nvPicPr>
          <p:cNvPr id="4" name="Picture 3" descr="katedrala u krakow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151" y="4844365"/>
            <a:ext cx="2785058" cy="1856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000496" y="164305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Old </a:t>
            </a:r>
            <a:r>
              <a:rPr lang="hr-HR" sz="2400" b="1" dirty="0" err="1" smtClean="0"/>
              <a:t>salt</a:t>
            </a:r>
            <a:r>
              <a:rPr lang="hr-HR" sz="2400" b="1" dirty="0" smtClean="0"/>
              <a:t> mine </a:t>
            </a:r>
            <a:r>
              <a:rPr lang="hr-HR" sz="2400" b="1" dirty="0" err="1" smtClean="0"/>
              <a:t>Wieliczka</a:t>
            </a:r>
            <a:r>
              <a:rPr lang="hr-HR" sz="2400" b="1" dirty="0" smtClean="0"/>
              <a:t>- is on UNESCO’S List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attractions</a:t>
            </a:r>
            <a:endParaRPr lang="hr-HR" sz="2400" b="1" dirty="0"/>
          </a:p>
        </p:txBody>
      </p:sp>
      <p:pic>
        <p:nvPicPr>
          <p:cNvPr id="6" name="Picture 5" descr="120px-Wieliczka_salt_mine_chandeli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42852"/>
            <a:ext cx="1892734" cy="1624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110" y="2597439"/>
            <a:ext cx="3334119" cy="2383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941940"/>
            <a:ext cx="2554747" cy="1916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kstniOkvir 12"/>
          <p:cNvSpPr txBox="1"/>
          <p:nvPr/>
        </p:nvSpPr>
        <p:spPr>
          <a:xfrm>
            <a:off x="6660232" y="5483167"/>
            <a:ext cx="384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err="1" smtClean="0"/>
              <a:t>Mazurija</a:t>
            </a:r>
            <a:r>
              <a:rPr lang="hr-HR" sz="2000" b="1" dirty="0" smtClean="0"/>
              <a:t> lake</a:t>
            </a:r>
            <a:endParaRPr lang="hr-HR" sz="2000" b="1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13393"/>
            <a:ext cx="2833118" cy="1804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184">
        <p14:flythrough/>
      </p:transition>
    </mc:Choice>
    <mc:Fallback xmlns="">
      <p:transition spd="slow" advTm="101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797152"/>
            <a:ext cx="86439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3200" b="1" dirty="0" smtClean="0"/>
              <a:t>                                                                                                                                         </a:t>
            </a:r>
            <a:r>
              <a:rPr lang="hr-HR" sz="3600" b="1" dirty="0" err="1" smtClean="0"/>
              <a:t>Stanislaw</a:t>
            </a:r>
            <a:r>
              <a:rPr lang="hr-HR" sz="3600" b="1" dirty="0" smtClean="0"/>
              <a:t> Lem</a:t>
            </a:r>
            <a:endParaRPr lang="hr-HR" sz="36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611560" y="434567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i="1" dirty="0" smtClean="0">
                <a:solidFill>
                  <a:srgbClr val="C00000"/>
                </a:solidFill>
              </a:rPr>
              <a:t>„A </a:t>
            </a:r>
            <a:r>
              <a:rPr lang="hr-HR" sz="4800" i="1" dirty="0" err="1" smtClean="0">
                <a:solidFill>
                  <a:srgbClr val="C00000"/>
                </a:solidFill>
              </a:rPr>
              <a:t>dream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will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always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triumph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over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reality</a:t>
            </a:r>
            <a:r>
              <a:rPr lang="hr-HR" sz="4800" i="1" dirty="0" smtClean="0">
                <a:solidFill>
                  <a:srgbClr val="C00000"/>
                </a:solidFill>
              </a:rPr>
              <a:t> , </a:t>
            </a:r>
            <a:r>
              <a:rPr lang="hr-HR" sz="4800" i="1" dirty="0" err="1" smtClean="0">
                <a:solidFill>
                  <a:srgbClr val="C00000"/>
                </a:solidFill>
              </a:rPr>
              <a:t>once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it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is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given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the</a:t>
            </a:r>
            <a:r>
              <a:rPr lang="hr-HR" sz="4800" i="1" dirty="0" smtClean="0">
                <a:solidFill>
                  <a:srgbClr val="C00000"/>
                </a:solidFill>
              </a:rPr>
              <a:t> </a:t>
            </a:r>
            <a:r>
              <a:rPr lang="hr-HR" sz="4800" i="1" dirty="0" err="1" smtClean="0">
                <a:solidFill>
                  <a:srgbClr val="C00000"/>
                </a:solidFill>
              </a:rPr>
              <a:t>chance</a:t>
            </a:r>
            <a:r>
              <a:rPr lang="hr-HR" sz="4800" i="1" dirty="0" smtClean="0">
                <a:solidFill>
                  <a:srgbClr val="C00000"/>
                </a:solidFill>
              </a:rPr>
              <a:t>”.</a:t>
            </a:r>
            <a:endParaRPr lang="hr-HR" sz="4800" i="1" dirty="0">
              <a:solidFill>
                <a:srgbClr val="C0000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95138"/>
            <a:ext cx="3528392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199">
        <p:blinds dir="vert"/>
      </p:transition>
    </mc:Choice>
    <mc:Fallback xmlns="">
      <p:transition spd="slow" advTm="4199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2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143</Words>
  <Application>Microsoft Office PowerPoint</Application>
  <PresentationFormat>Prikaz na zaslonu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Book Antiqua</vt:lpstr>
      <vt:lpstr>Lucida Sans</vt:lpstr>
      <vt:lpstr>Wingdings</vt:lpstr>
      <vt:lpstr>Wingdings 2</vt:lpstr>
      <vt:lpstr>Wingdings 3</vt:lpstr>
      <vt:lpstr>Apex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Hrvatski Telekom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-dmin78</dc:creator>
  <cp:lastModifiedBy>Učenik1</cp:lastModifiedBy>
  <cp:revision>34</cp:revision>
  <dcterms:created xsi:type="dcterms:W3CDTF">2015-09-24T14:24:06Z</dcterms:created>
  <dcterms:modified xsi:type="dcterms:W3CDTF">2015-09-25T10:10:18Z</dcterms:modified>
</cp:coreProperties>
</file>