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8" r:id="rId2"/>
    <p:sldId id="259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čenik" initials="U" lastIdx="1" clrIdx="0">
    <p:extLst>
      <p:ext uri="{19B8F6BF-5375-455C-9EA6-DF929625EA0E}">
        <p15:presenceInfo xmlns:p15="http://schemas.microsoft.com/office/powerpoint/2012/main" userId="Uče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1" autoAdjust="0"/>
  </p:normalViewPr>
  <p:slideViewPr>
    <p:cSldViewPr snapToGrid="0" showGuides="1">
      <p:cViewPr varScale="1">
        <p:scale>
          <a:sx n="76" d="100"/>
          <a:sy n="76" d="100"/>
        </p:scale>
        <p:origin x="126" y="936"/>
      </p:cViewPr>
      <p:guideLst>
        <p:guide orient="horz" pos="193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25T10:04:44.76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42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0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29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53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6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156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34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179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61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82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BB1A3C-6FBF-430C-99D5-2A0F02A170A6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D214EC-29B0-464B-B0E0-81BCD614FB5B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99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9600" dirty="0" err="1" smtClean="0"/>
              <a:t>Italy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</p:spPr>
      </p:pic>
      <p:sp>
        <p:nvSpPr>
          <p:cNvPr id="12" name="TekstniOkvir 11"/>
          <p:cNvSpPr txBox="1"/>
          <p:nvPr/>
        </p:nvSpPr>
        <p:spPr>
          <a:xfrm>
            <a:off x="4191000" y="0"/>
            <a:ext cx="378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err="1" smtClean="0"/>
              <a:t>Italy</a:t>
            </a:r>
            <a:endParaRPr lang="hr-HR" sz="96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292100" y="1455648"/>
            <a:ext cx="1004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en-US" sz="24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capital city</a:t>
            </a:r>
            <a:r>
              <a:rPr lang="hr-HR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Open Sans"/>
              </a:rPr>
              <a:t>-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 R</a:t>
            </a:r>
            <a:r>
              <a:rPr lang="hr-HR" sz="2400" b="0" i="0" dirty="0" smtClean="0">
                <a:solidFill>
                  <a:srgbClr val="000000"/>
                </a:solidFill>
                <a:effectLst/>
                <a:latin typeface="Open Sans"/>
              </a:rPr>
              <a:t>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 Sans"/>
              </a:rPr>
              <a:t>m</a:t>
            </a:r>
            <a:r>
              <a:rPr lang="hr-HR" sz="2400" b="0" i="0" dirty="0" smtClean="0">
                <a:solidFill>
                  <a:srgbClr val="000000"/>
                </a:solidFill>
                <a:effectLst/>
                <a:latin typeface="Open Sans"/>
              </a:rPr>
              <a:t>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population of 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Italy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 is 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estimated</a:t>
            </a:r>
            <a:endParaRPr lang="hr-HR" sz="2400" dirty="0" smtClean="0">
              <a:solidFill>
                <a:srgbClr val="000000"/>
              </a:solidFill>
              <a:latin typeface="Open San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at </a:t>
            </a:r>
            <a:r>
              <a:rPr lang="en-US" sz="2400" b="1" dirty="0" smtClean="0">
                <a:solidFill>
                  <a:srgbClr val="000000"/>
                </a:solidFill>
                <a:latin typeface="Open Sans"/>
              </a:rPr>
              <a:t>61</a:t>
            </a:r>
            <a:r>
              <a:rPr lang="hr-HR" sz="2400" b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Open Sans"/>
              </a:rPr>
              <a:t>070</a:t>
            </a:r>
            <a:r>
              <a:rPr lang="hr-HR" sz="2400" b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Open Sans"/>
              </a:rPr>
              <a:t>224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 as of 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July 1</a:t>
            </a:r>
            <a:r>
              <a:rPr lang="hr-HR" sz="2400" dirty="0" smtClean="0">
                <a:solidFill>
                  <a:srgbClr val="000000"/>
                </a:solidFill>
                <a:latin typeface="Open Sans"/>
              </a:rPr>
              <a:t>st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2014.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14" y="2655976"/>
            <a:ext cx="4729785" cy="420202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912378"/>
            <a:ext cx="4203700" cy="24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0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2932" y="-114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6600" dirty="0" err="1" smtClean="0"/>
              <a:t>Famous</a:t>
            </a:r>
            <a:r>
              <a:rPr lang="hr-HR" sz="6600" dirty="0" smtClean="0"/>
              <a:t> </a:t>
            </a:r>
            <a:r>
              <a:rPr lang="hr-HR" sz="6600" dirty="0" err="1" smtClean="0"/>
              <a:t>people</a:t>
            </a:r>
            <a:r>
              <a:rPr lang="hr-HR" sz="6600" dirty="0" smtClean="0"/>
              <a:t> </a:t>
            </a:r>
            <a:r>
              <a:rPr lang="hr-HR" sz="6600" dirty="0" err="1" smtClean="0"/>
              <a:t>from</a:t>
            </a:r>
            <a:r>
              <a:rPr lang="hr-HR" sz="6600" dirty="0" smtClean="0"/>
              <a:t> </a:t>
            </a:r>
            <a:r>
              <a:rPr lang="hr-HR" sz="6600" dirty="0" err="1" smtClean="0"/>
              <a:t>Italy</a:t>
            </a:r>
            <a:r>
              <a:rPr lang="hr-HR" sz="6600" dirty="0" smtClean="0"/>
              <a:t> </a:t>
            </a:r>
            <a:endParaRPr lang="hr-HR" sz="6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6700" y="1325563"/>
            <a:ext cx="7159851" cy="196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Alberto Tomba</a:t>
            </a:r>
          </a:p>
          <a:p>
            <a:r>
              <a:rPr lang="hr-HR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World</a:t>
            </a:r>
            <a:r>
              <a:rPr lang="hr-HR" sz="2000" b="0" i="0" u="none" strike="noStrike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Cup</a:t>
            </a:r>
            <a:r>
              <a:rPr lang="en-US" sz="2000" b="0" i="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u="none" strike="noStrike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alpine ski racer</a:t>
            </a:r>
            <a:r>
              <a:rPr lang="en-US" sz="2000" b="0" i="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from Italy</a:t>
            </a:r>
            <a:endParaRPr lang="hr-HR" sz="2000" dirty="0" smtClean="0">
              <a:solidFill>
                <a:srgbClr val="00B0F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211263"/>
            <a:ext cx="3401785" cy="1905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5" y="3475087"/>
            <a:ext cx="3238500" cy="204787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076700" y="3344863"/>
            <a:ext cx="52705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Dante</a:t>
            </a:r>
            <a:r>
              <a:rPr lang="hr-HR" sz="2400" b="1" dirty="0" smtClean="0">
                <a:solidFill>
                  <a:srgbClr val="7030A0"/>
                </a:solidFill>
              </a:rPr>
              <a:t> </a:t>
            </a:r>
            <a:r>
              <a:rPr lang="hr-HR" sz="2400" dirty="0" smtClean="0">
                <a:solidFill>
                  <a:srgbClr val="7030A0"/>
                </a:solidFill>
              </a:rPr>
              <a:t>- </a:t>
            </a:r>
            <a:r>
              <a:rPr lang="en-US" sz="2400" dirty="0" smtClean="0">
                <a:solidFill>
                  <a:srgbClr val="7030A0"/>
                </a:solidFill>
              </a:rPr>
              <a:t>Poet</a:t>
            </a:r>
            <a:r>
              <a:rPr lang="en-US" sz="2400" dirty="0">
                <a:solidFill>
                  <a:srgbClr val="7030A0"/>
                </a:solidFill>
              </a:rPr>
              <a:t>, writer, political thinker. Dante was a Medieval Italian poet and philosopher whose poetic trilogy, The Divine Comedy, made an indelible impression on both literature and theology.</a:t>
            </a:r>
            <a:endParaRPr lang="hr-HR" sz="2400" dirty="0">
              <a:solidFill>
                <a:srgbClr val="7030A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5" y="1760536"/>
            <a:ext cx="2343150" cy="195262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725" y="4135436"/>
            <a:ext cx="2219136" cy="2505673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9763125" y="4113211"/>
            <a:ext cx="2223697" cy="2504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9915525" y="4265611"/>
            <a:ext cx="2223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delle"/>
              </a:rPr>
              <a:t>America was named after </a:t>
            </a:r>
            <a:r>
              <a:rPr lang="en-US" b="1" dirty="0">
                <a:latin typeface="adelle"/>
              </a:rPr>
              <a:t>Amerigo Vespucci</a:t>
            </a:r>
            <a:r>
              <a:rPr lang="en-US" b="1" dirty="0">
                <a:solidFill>
                  <a:srgbClr val="FF0000"/>
                </a:solidFill>
                <a:latin typeface="adelle"/>
              </a:rPr>
              <a:t>, </a:t>
            </a:r>
            <a:r>
              <a:rPr lang="en-US" dirty="0">
                <a:solidFill>
                  <a:srgbClr val="FF0000"/>
                </a:solidFill>
                <a:latin typeface="adelle"/>
              </a:rPr>
              <a:t>a Florentine navigator and explorer who played a prominent role in exploring the New World.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1400" y="-315913"/>
            <a:ext cx="10515600" cy="1325563"/>
          </a:xfrm>
        </p:spPr>
        <p:txBody>
          <a:bodyPr/>
          <a:lstStyle/>
          <a:p>
            <a:pPr algn="ctr"/>
            <a:r>
              <a:rPr lang="hr-HR" dirty="0" err="1" smtClean="0"/>
              <a:t>Tradition</a:t>
            </a:r>
            <a:r>
              <a:rPr lang="hr-HR" dirty="0" smtClean="0"/>
              <a:t>, </a:t>
            </a:r>
            <a:r>
              <a:rPr lang="hr-HR" dirty="0" err="1" smtClean="0"/>
              <a:t>food</a:t>
            </a:r>
            <a:r>
              <a:rPr lang="hr-HR" dirty="0" smtClean="0"/>
              <a:t> , </a:t>
            </a:r>
            <a:r>
              <a:rPr lang="hr-HR" dirty="0" err="1" smtClean="0"/>
              <a:t>symbols</a:t>
            </a:r>
            <a:r>
              <a:rPr lang="hr-HR" dirty="0" smtClean="0"/>
              <a:t> and </a:t>
            </a:r>
            <a:r>
              <a:rPr lang="hr-HR" dirty="0" err="1" smtClean="0"/>
              <a:t>culture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0500" y="922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Italian food does not consist of only pizza and spaghetti, and the menu is as varied as the Italian regions. Italians use a variety of vegetables, such as tomatoes, eggplants, onions, garlic, peas, pepper in their</a:t>
            </a:r>
            <a:r>
              <a:rPr lang="hr-HR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kitchen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. Italian food and wine are well known in Canada and North America</a:t>
            </a:r>
            <a:endParaRPr lang="hr-H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90500" y="337850"/>
            <a:ext cx="257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FOOD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62076"/>
            <a:ext cx="2794000" cy="1870583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670300" y="198368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3251200" y="24498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Italy is known for its art, culture and numerous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monuments</a:t>
            </a:r>
            <a:r>
              <a:rPr lang="hr-HR" dirty="0" smtClean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hr-HR" dirty="0" smtClean="0"/>
              <a:t>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good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food, wine, design, opera and many other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thing</a:t>
            </a:r>
            <a:r>
              <a:rPr lang="hr-HR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s.T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hey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eat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pasta</a:t>
            </a:r>
            <a:r>
              <a:rPr lang="hr-HR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Mediterranean </a:t>
            </a:r>
            <a:r>
              <a:rPr lang="hr-HR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kitchen</a:t>
            </a:r>
            <a:r>
              <a:rPr lang="hr-HR" dirty="0" smtClean="0">
                <a:solidFill>
                  <a:srgbClr val="222222"/>
                </a:solidFill>
                <a:latin typeface="arial" panose="020B0604020202020204" pitchFamily="34" charset="0"/>
              </a:rPr>
              <a:t> and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have a lot of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cheese</a:t>
            </a:r>
            <a:r>
              <a:rPr lang="hr-HR" dirty="0" smtClean="0">
                <a:solidFill>
                  <a:srgbClr val="222222"/>
                </a:solidFill>
                <a:latin typeface="arial" panose="020B0604020202020204" pitchFamily="34" charset="0"/>
              </a:rPr>
              <a:t>. Their families </a:t>
            </a:r>
            <a:r>
              <a:rPr lang="hr-HR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stick</a:t>
            </a:r>
            <a:r>
              <a:rPr lang="hr-HR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r-HR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really</a:t>
            </a:r>
            <a:r>
              <a:rPr lang="hr-HR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r-HR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closely</a:t>
            </a:r>
            <a:r>
              <a:rPr lang="hr-HR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251200" y="1816682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CULTURE AND TRADITION </a:t>
            </a:r>
            <a:endParaRPr lang="hr-HR" sz="32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644341"/>
            <a:ext cx="2667000" cy="2000250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520700" y="4470730"/>
            <a:ext cx="378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SYMBOLS</a:t>
            </a:r>
            <a:endParaRPr lang="hr-HR" sz="36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3992176"/>
            <a:ext cx="3619500" cy="26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902279" y="371107"/>
            <a:ext cx="577401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sz="5400" dirty="0" err="1" smtClean="0">
                <a:solidFill>
                  <a:srgbClr val="212121"/>
                </a:solidFill>
                <a:latin typeface="inherit"/>
              </a:rPr>
              <a:t>N</a:t>
            </a:r>
            <a:r>
              <a:rPr kumimoji="0" lang="sr-Latn-RS" altLang="sr-Latn-RS" sz="5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ational</a:t>
            </a:r>
            <a:r>
              <a:rPr kumimoji="0" lang="sr-Latn-RS" altLang="sr-Latn-RS" sz="5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sr-Latn-RS" altLang="sr-Latn-RS" sz="5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treasures</a:t>
            </a:r>
            <a:r>
              <a:rPr kumimoji="0" lang="sr-Latn-RS" altLang="sr-Latn-R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sr-Latn-R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7000" y="1343025"/>
            <a:ext cx="10515600" cy="4351338"/>
          </a:xfrm>
        </p:spPr>
        <p:txBody>
          <a:bodyPr/>
          <a:lstStyle/>
          <a:p>
            <a:r>
              <a:rPr lang="en-US" sz="2000" dirty="0">
                <a:solidFill>
                  <a:srgbClr val="555555"/>
                </a:solidFill>
                <a:latin typeface="Arial" panose="020B0604020202020204" pitchFamily="34" charset="0"/>
              </a:rPr>
              <a:t>Italy is home to the greatest number of UNESCO World Heritage Sites in the world.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555555"/>
                </a:solidFill>
                <a:latin typeface="Arial" panose="020B0604020202020204" pitchFamily="34" charset="0"/>
              </a:rPr>
              <a:t>High art and monuments are to be found everywhere around the country.</a:t>
            </a:r>
            <a:br>
              <a:rPr lang="en-US" sz="2000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241300" y="19978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latin typeface="arial" panose="020B0604020202020204" pitchFamily="34" charset="0"/>
              </a:rPr>
              <a:t>Roman Colosseum</a:t>
            </a:r>
          </a:p>
          <a:p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</a:rPr>
              <a:t> it’s one of the most famous sights in all of </a:t>
            </a:r>
            <a: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</a:rPr>
              <a:t>Italy</a:t>
            </a:r>
            <a:r>
              <a:rPr lang="hr-HR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</a:rPr>
              <a:t>It </a:t>
            </a:r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</a:rPr>
              <a:t>was used for games and spectacles for almost 500 years.</a:t>
            </a:r>
            <a:br>
              <a:rPr lang="en-US" dirty="0">
                <a:solidFill>
                  <a:srgbClr val="111111"/>
                </a:solidFill>
                <a:latin typeface="arial" panose="020B0604020202020204" pitchFamily="34" charset="0"/>
              </a:rPr>
            </a:b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111111"/>
                </a:solidFill>
                <a:latin typeface="arial" panose="020B0604020202020204" pitchFamily="34" charset="0"/>
              </a:rPr>
            </a:b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029744"/>
            <a:ext cx="3065670" cy="2139156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6426200" y="2328803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B6B6B"/>
                </a:solidFill>
                <a:latin typeface="Ubuntu"/>
              </a:rPr>
              <a:t>The 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Ubuntu"/>
              </a:rPr>
              <a:t>Blue Grotto</a:t>
            </a:r>
            <a:r>
              <a:rPr lang="en-US" dirty="0">
                <a:solidFill>
                  <a:srgbClr val="6B6B6B"/>
                </a:solidFill>
                <a:latin typeface="Ubuntu"/>
              </a:rPr>
              <a:t> Sea Cave: This is a </a:t>
            </a:r>
            <a:r>
              <a:rPr lang="hr-HR" dirty="0" err="1" smtClean="0">
                <a:solidFill>
                  <a:srgbClr val="6B6B6B"/>
                </a:solidFill>
                <a:latin typeface="Ubuntu"/>
              </a:rPr>
              <a:t>famous</a:t>
            </a:r>
            <a:r>
              <a:rPr lang="hr-HR" dirty="0" smtClean="0">
                <a:solidFill>
                  <a:srgbClr val="6B6B6B"/>
                </a:solidFill>
                <a:latin typeface="Ubuntu"/>
              </a:rPr>
              <a:t> </a:t>
            </a:r>
            <a:r>
              <a:rPr lang="en-US" dirty="0" smtClean="0">
                <a:solidFill>
                  <a:srgbClr val="6B6B6B"/>
                </a:solidFill>
                <a:latin typeface="Ubuntu"/>
              </a:rPr>
              <a:t>sea </a:t>
            </a:r>
            <a:r>
              <a:rPr lang="en-US" dirty="0">
                <a:solidFill>
                  <a:srgbClr val="6B6B6B"/>
                </a:solidFill>
                <a:latin typeface="Ubuntu"/>
              </a:rPr>
              <a:t>cave on the coast of the island of Capri, Italy. </a:t>
            </a:r>
            <a:r>
              <a:rPr lang="hr-HR" dirty="0" err="1" smtClean="0">
                <a:solidFill>
                  <a:srgbClr val="6B6B6B"/>
                </a:solidFill>
                <a:latin typeface="Ubuntu"/>
              </a:rPr>
              <a:t>When</a:t>
            </a:r>
            <a:r>
              <a:rPr lang="hr-HR" dirty="0" smtClean="0">
                <a:solidFill>
                  <a:srgbClr val="6B6B6B"/>
                </a:solidFill>
                <a:latin typeface="Ubuntu"/>
              </a:rPr>
              <a:t> the s</a:t>
            </a:r>
            <a:r>
              <a:rPr lang="en-US" dirty="0" err="1" smtClean="0">
                <a:solidFill>
                  <a:srgbClr val="6B6B6B"/>
                </a:solidFill>
                <a:latin typeface="Ubuntu"/>
              </a:rPr>
              <a:t>unlight</a:t>
            </a:r>
            <a:r>
              <a:rPr lang="en-US" dirty="0" smtClean="0">
                <a:solidFill>
                  <a:srgbClr val="6B6B6B"/>
                </a:solidFill>
                <a:latin typeface="Ubuntu"/>
              </a:rPr>
              <a:t> pass</a:t>
            </a:r>
            <a:r>
              <a:rPr lang="hr-HR" dirty="0" err="1" smtClean="0">
                <a:solidFill>
                  <a:srgbClr val="6B6B6B"/>
                </a:solidFill>
                <a:latin typeface="Ubuntu"/>
              </a:rPr>
              <a:t>ess</a:t>
            </a:r>
            <a:r>
              <a:rPr lang="en-US" dirty="0" smtClean="0">
                <a:solidFill>
                  <a:srgbClr val="6B6B6B"/>
                </a:solidFill>
                <a:latin typeface="Ubuntu"/>
              </a:rPr>
              <a:t> </a:t>
            </a:r>
            <a:r>
              <a:rPr lang="hr-HR" dirty="0" smtClean="0">
                <a:solidFill>
                  <a:srgbClr val="6B6B6B"/>
                </a:solidFill>
                <a:latin typeface="Ubuntu"/>
              </a:rPr>
              <a:t>and </a:t>
            </a:r>
            <a:r>
              <a:rPr lang="en-US" dirty="0" smtClean="0">
                <a:solidFill>
                  <a:srgbClr val="6B6B6B"/>
                </a:solidFill>
                <a:latin typeface="Ubuntu"/>
              </a:rPr>
              <a:t>shin</a:t>
            </a:r>
            <a:r>
              <a:rPr lang="hr-HR" dirty="0" err="1" smtClean="0">
                <a:solidFill>
                  <a:srgbClr val="6B6B6B"/>
                </a:solidFill>
                <a:latin typeface="Ubuntu"/>
              </a:rPr>
              <a:t>es</a:t>
            </a:r>
            <a:r>
              <a:rPr lang="en-US" dirty="0" smtClean="0">
                <a:solidFill>
                  <a:srgbClr val="6B6B6B"/>
                </a:solidFill>
                <a:latin typeface="Ubuntu"/>
              </a:rPr>
              <a:t> </a:t>
            </a:r>
            <a:r>
              <a:rPr lang="en-US" dirty="0">
                <a:solidFill>
                  <a:srgbClr val="6B6B6B"/>
                </a:solidFill>
                <a:latin typeface="Ubuntu"/>
              </a:rPr>
              <a:t>through the </a:t>
            </a:r>
            <a:r>
              <a:rPr lang="en-US" dirty="0" smtClean="0">
                <a:solidFill>
                  <a:srgbClr val="6B6B6B"/>
                </a:solidFill>
                <a:latin typeface="Ubuntu"/>
              </a:rPr>
              <a:t>water</a:t>
            </a:r>
            <a:r>
              <a:rPr lang="en-US" dirty="0">
                <a:solidFill>
                  <a:srgbClr val="6B6B6B"/>
                </a:solidFill>
                <a:latin typeface="Ubuntu"/>
              </a:rPr>
              <a:t>, </a:t>
            </a:r>
            <a:r>
              <a:rPr lang="hr-HR" dirty="0" err="1" smtClean="0">
                <a:solidFill>
                  <a:srgbClr val="6B6B6B"/>
                </a:solidFill>
                <a:latin typeface="Ubuntu"/>
              </a:rPr>
              <a:t>it</a:t>
            </a:r>
            <a:r>
              <a:rPr lang="hr-HR" dirty="0" smtClean="0">
                <a:solidFill>
                  <a:srgbClr val="6B6B6B"/>
                </a:solidFill>
                <a:latin typeface="Ubuntu"/>
              </a:rPr>
              <a:t> </a:t>
            </a:r>
            <a:r>
              <a:rPr lang="en-US" dirty="0" smtClean="0">
                <a:solidFill>
                  <a:srgbClr val="6B6B6B"/>
                </a:solidFill>
                <a:latin typeface="Ubuntu"/>
              </a:rPr>
              <a:t>creates </a:t>
            </a:r>
            <a:r>
              <a:rPr lang="en-US" dirty="0">
                <a:solidFill>
                  <a:srgbClr val="6B6B6B"/>
                </a:solidFill>
                <a:latin typeface="Ubuntu"/>
              </a:rPr>
              <a:t>a blue </a:t>
            </a:r>
            <a:r>
              <a:rPr lang="hr-HR" dirty="0" err="1" smtClean="0">
                <a:solidFill>
                  <a:srgbClr val="6B6B6B"/>
                </a:solidFill>
                <a:latin typeface="Ubuntu"/>
              </a:rPr>
              <a:t>light</a:t>
            </a:r>
            <a:r>
              <a:rPr lang="en-US" dirty="0" smtClean="0">
                <a:solidFill>
                  <a:srgbClr val="6B6B6B"/>
                </a:solidFill>
                <a:latin typeface="Ubuntu"/>
              </a:rPr>
              <a:t> </a:t>
            </a:r>
            <a:r>
              <a:rPr lang="en-US" dirty="0">
                <a:solidFill>
                  <a:srgbClr val="6B6B6B"/>
                </a:solidFill>
                <a:latin typeface="Ubuntu"/>
              </a:rPr>
              <a:t>that illuminates the </a:t>
            </a:r>
            <a:r>
              <a:rPr lang="en-US" dirty="0" smtClean="0">
                <a:solidFill>
                  <a:srgbClr val="6B6B6B"/>
                </a:solidFill>
                <a:latin typeface="Ubuntu"/>
              </a:rPr>
              <a:t>cave.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15" y="4016108"/>
            <a:ext cx="3641035" cy="24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169194"/>
            <a:ext cx="8096250" cy="3810000"/>
          </a:xfrm>
        </p:spPr>
      </p:pic>
    </p:spTree>
    <p:extLst>
      <p:ext uri="{BB962C8B-B14F-4D97-AF65-F5344CB8AC3E}">
        <p14:creationId xmlns:p14="http://schemas.microsoft.com/office/powerpoint/2010/main" val="31665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397</TotalTime>
  <Words>204</Words>
  <Application>Microsoft Office PowerPoint</Application>
  <PresentationFormat>Široki zaslon</PresentationFormat>
  <Paragraphs>26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6" baseType="lpstr">
      <vt:lpstr>adelle</vt:lpstr>
      <vt:lpstr>Arial</vt:lpstr>
      <vt:lpstr>Arial</vt:lpstr>
      <vt:lpstr>inherit</vt:lpstr>
      <vt:lpstr>Open Sans</vt:lpstr>
      <vt:lpstr>Times New Roman</vt:lpstr>
      <vt:lpstr>Tw Cen MT</vt:lpstr>
      <vt:lpstr>Tw Cen MT Condensed</vt:lpstr>
      <vt:lpstr>Ubuntu</vt:lpstr>
      <vt:lpstr>Wingdings 3</vt:lpstr>
      <vt:lpstr>Integral</vt:lpstr>
      <vt:lpstr>Italy </vt:lpstr>
      <vt:lpstr>Famous people from Italy </vt:lpstr>
      <vt:lpstr>Tradition, food , symbols and culture</vt:lpstr>
      <vt:lpstr>National treasures 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Italy</dc:title>
  <dc:creator>Učenik</dc:creator>
  <cp:lastModifiedBy>Učenik</cp:lastModifiedBy>
  <cp:revision>29</cp:revision>
  <dcterms:created xsi:type="dcterms:W3CDTF">2015-09-24T12:32:46Z</dcterms:created>
  <dcterms:modified xsi:type="dcterms:W3CDTF">2015-09-29T10:06:24Z</dcterms:modified>
</cp:coreProperties>
</file>